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67" r:id="rId3"/>
    <p:sldId id="373" r:id="rId4"/>
    <p:sldId id="265" r:id="rId5"/>
    <p:sldId id="370" r:id="rId6"/>
    <p:sldId id="371" r:id="rId7"/>
    <p:sldId id="270" r:id="rId8"/>
    <p:sldId id="267" r:id="rId9"/>
    <p:sldId id="374" r:id="rId10"/>
    <p:sldId id="375" r:id="rId11"/>
    <p:sldId id="263" r:id="rId12"/>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58B0"/>
    <a:srgbClr val="CCCCFF"/>
    <a:srgbClr val="990033"/>
    <a:srgbClr val="FF7C80"/>
    <a:srgbClr val="F58B65"/>
    <a:srgbClr val="F67412"/>
    <a:srgbClr val="62F08B"/>
    <a:srgbClr val="A98AC8"/>
    <a:srgbClr val="FF505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95" autoAdjust="0"/>
    <p:restoredTop sz="94660"/>
  </p:normalViewPr>
  <p:slideViewPr>
    <p:cSldViewPr snapToGrid="0">
      <p:cViewPr varScale="1">
        <p:scale>
          <a:sx n="73" d="100"/>
          <a:sy n="73"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354BFE7-1560-4666-8A5C-882A0044C355}" type="datetimeFigureOut">
              <a:rPr lang="fr-BE" smtClean="0"/>
              <a:t>27-02-24</a:t>
            </a:fld>
            <a:endParaRPr lang="fr-BE"/>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C2F0C6E-902B-4002-8812-FFD48E5E0ABF}" type="slidenum">
              <a:rPr lang="fr-BE" smtClean="0"/>
              <a:t>‹N°›</a:t>
            </a:fld>
            <a:endParaRPr lang="fr-BE"/>
          </a:p>
        </p:txBody>
      </p:sp>
    </p:spTree>
    <p:extLst>
      <p:ext uri="{BB962C8B-B14F-4D97-AF65-F5344CB8AC3E}">
        <p14:creationId xmlns:p14="http://schemas.microsoft.com/office/powerpoint/2010/main" val="33411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0B259-069E-4F50-B25F-6186C506825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C26AC088-4465-4C9C-BB4A-59440E9F2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A06553D5-1BDA-4F59-9D49-561D45CD7015}"/>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5" name="Espace réservé du pied de page 4">
            <a:extLst>
              <a:ext uri="{FF2B5EF4-FFF2-40B4-BE49-F238E27FC236}">
                <a16:creationId xmlns:a16="http://schemas.microsoft.com/office/drawing/2014/main" id="{52CCF050-9BA7-4496-94CF-D6395156544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557E417-0DEE-4A4A-8298-B043CB98A68A}"/>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233527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F6BAC-8F92-4ECF-8A58-389CD63493EA}"/>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BD92B26-D8FE-4649-9D7C-2AB646C1333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8AC3EB6-AEA0-40CD-A6E8-37C9E0730E1F}"/>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5" name="Espace réservé du pied de page 4">
            <a:extLst>
              <a:ext uri="{FF2B5EF4-FFF2-40B4-BE49-F238E27FC236}">
                <a16:creationId xmlns:a16="http://schemas.microsoft.com/office/drawing/2014/main" id="{C597F652-67C5-46BE-A99F-F7494FBC37F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50D0AC3-DE14-439B-A34D-F9A433A24205}"/>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308952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AC46BA1-162D-45FD-B7F4-9D3EEBFEA29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6857638-DE7B-49AA-AC6D-31C84399B5A1}"/>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24F3547-7EFB-4738-8B00-A1D709C53E5C}"/>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5" name="Espace réservé du pied de page 4">
            <a:extLst>
              <a:ext uri="{FF2B5EF4-FFF2-40B4-BE49-F238E27FC236}">
                <a16:creationId xmlns:a16="http://schemas.microsoft.com/office/drawing/2014/main" id="{5D487C6D-9E1A-4813-8303-B9408078837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A0C6618-B2E7-414D-A5FA-05BEB143161D}"/>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231426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AABBD-619A-47A7-9B59-9C189786AED7}"/>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B49634C-102C-4F11-B2E8-210C68AE064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E0DEA08-E785-4ECB-96EF-6DD11C0B9854}"/>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5" name="Espace réservé du pied de page 4">
            <a:extLst>
              <a:ext uri="{FF2B5EF4-FFF2-40B4-BE49-F238E27FC236}">
                <a16:creationId xmlns:a16="http://schemas.microsoft.com/office/drawing/2014/main" id="{9518A5E2-A2BC-418A-9991-FF2E2A950AA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40505AF-4C1F-4290-9566-3B6D6A943C5B}"/>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188785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62241-2385-440B-876C-9FC94DD21C8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F264765C-4A34-4867-9F59-B50812EE1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FEC23E3-7108-427E-B64D-CD0BA707A952}"/>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5" name="Espace réservé du pied de page 4">
            <a:extLst>
              <a:ext uri="{FF2B5EF4-FFF2-40B4-BE49-F238E27FC236}">
                <a16:creationId xmlns:a16="http://schemas.microsoft.com/office/drawing/2014/main" id="{98359AD1-2D6C-453A-987F-E20E2790BE4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2F062D4-DB3A-4941-8D6F-89D67AA9D602}"/>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33660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AC8894-6041-4463-A4E4-D5D98222E2F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1D94CA9-9A2E-46C6-AAF2-12F40C4CFC8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85DE89BF-C33A-499D-AEAE-0D78D059113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7B0F92D7-47F0-42D5-9819-BAF097B830D3}"/>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6" name="Espace réservé du pied de page 5">
            <a:extLst>
              <a:ext uri="{FF2B5EF4-FFF2-40B4-BE49-F238E27FC236}">
                <a16:creationId xmlns:a16="http://schemas.microsoft.com/office/drawing/2014/main" id="{8E731EFC-2B08-4D52-BA41-A26477E5FC9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828FEFA-8D77-4B46-89F3-8C84C529B2E4}"/>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68256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1A595-EA2B-4488-89B4-8E7661B37CC0}"/>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9DD1313-CEC7-41D9-B212-F175C080F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4E697F1-B200-435C-951B-AC627C7C613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7AE4368-49D9-4FD9-A320-666428384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7E0C954-7F54-4BEC-A224-2FC1B302E24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312DA62-FA86-4B93-8C1B-D91158C127CE}"/>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8" name="Espace réservé du pied de page 7">
            <a:extLst>
              <a:ext uri="{FF2B5EF4-FFF2-40B4-BE49-F238E27FC236}">
                <a16:creationId xmlns:a16="http://schemas.microsoft.com/office/drawing/2014/main" id="{018556E7-22D4-401B-B839-858117491455}"/>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96CCCF82-DC64-4F28-9384-1D1B10B5B6E3}"/>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367954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3A44F-B024-481B-9D3F-3CFF8BA10CC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782DB464-C8FF-44E2-ACDD-36265D742672}"/>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4" name="Espace réservé du pied de page 3">
            <a:extLst>
              <a:ext uri="{FF2B5EF4-FFF2-40B4-BE49-F238E27FC236}">
                <a16:creationId xmlns:a16="http://schemas.microsoft.com/office/drawing/2014/main" id="{F46B5B5F-DB7C-4445-9F80-BC56F097A58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0FB029A3-F294-480D-98BE-A0566E62399B}"/>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44212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B9E307-8EE6-4207-8340-33C76AB7254C}"/>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3" name="Espace réservé du pied de page 2">
            <a:extLst>
              <a:ext uri="{FF2B5EF4-FFF2-40B4-BE49-F238E27FC236}">
                <a16:creationId xmlns:a16="http://schemas.microsoft.com/office/drawing/2014/main" id="{EA9DFF5C-2415-4FDE-9891-7DD791034236}"/>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20B6D6FF-E227-41AA-B131-B5B1ACC5D48C}"/>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159058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705006-0AF9-45E2-8540-5C97DAF1DB2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773060B-B5C1-49D1-9DEE-09DD53EE3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E57A097-FCC0-4AEF-B057-6F4F09005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1AC1841-F282-45AF-B8C4-A8A82F71CFF6}"/>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6" name="Espace réservé du pied de page 5">
            <a:extLst>
              <a:ext uri="{FF2B5EF4-FFF2-40B4-BE49-F238E27FC236}">
                <a16:creationId xmlns:a16="http://schemas.microsoft.com/office/drawing/2014/main" id="{6A36C89A-E8EE-4770-A457-E0C2285EA418}"/>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27D0D68-EE9F-44AC-91E8-3136B6257C3C}"/>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35015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62F28-DC5E-409B-85DD-C0B43E8452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06D05BA-40FF-4FDB-9A69-015D88728F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1C3B8E8-B21E-4248-AE67-29B4058D3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0DB4015-AFEA-49F9-B5ED-8D5CAE8FFDD0}"/>
              </a:ext>
            </a:extLst>
          </p:cNvPr>
          <p:cNvSpPr>
            <a:spLocks noGrp="1"/>
          </p:cNvSpPr>
          <p:nvPr>
            <p:ph type="dt" sz="half" idx="10"/>
          </p:nvPr>
        </p:nvSpPr>
        <p:spPr/>
        <p:txBody>
          <a:bodyPr/>
          <a:lstStyle/>
          <a:p>
            <a:fld id="{1F029BD1-644D-4BFB-9429-DBFDA1BC3941}" type="datetimeFigureOut">
              <a:rPr lang="fr-BE" smtClean="0"/>
              <a:t>27-02-24</a:t>
            </a:fld>
            <a:endParaRPr lang="fr-BE"/>
          </a:p>
        </p:txBody>
      </p:sp>
      <p:sp>
        <p:nvSpPr>
          <p:cNvPr id="6" name="Espace réservé du pied de page 5">
            <a:extLst>
              <a:ext uri="{FF2B5EF4-FFF2-40B4-BE49-F238E27FC236}">
                <a16:creationId xmlns:a16="http://schemas.microsoft.com/office/drawing/2014/main" id="{C4CA19CA-6B5C-46AF-822E-A1BDD2B75CF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50ADC67-34B4-49F8-8CC3-76B1CE159A7E}"/>
              </a:ext>
            </a:extLst>
          </p:cNvPr>
          <p:cNvSpPr>
            <a:spLocks noGrp="1"/>
          </p:cNvSpPr>
          <p:nvPr>
            <p:ph type="sldNum" sz="quarter" idx="12"/>
          </p:nvPr>
        </p:nvSpPr>
        <p:spPr/>
        <p:txBody>
          <a:bodyPr/>
          <a:lstStyle/>
          <a:p>
            <a:fld id="{CC89A470-6DE7-4F87-9A6B-8EC72E28CC38}" type="slidenum">
              <a:rPr lang="fr-BE" smtClean="0"/>
              <a:t>‹N°›</a:t>
            </a:fld>
            <a:endParaRPr lang="fr-BE"/>
          </a:p>
        </p:txBody>
      </p:sp>
    </p:spTree>
    <p:extLst>
      <p:ext uri="{BB962C8B-B14F-4D97-AF65-F5344CB8AC3E}">
        <p14:creationId xmlns:p14="http://schemas.microsoft.com/office/powerpoint/2010/main" val="344809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434E40-2C84-4CB4-A562-7D434CA7F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A01C30E-DF89-4995-8948-E45776F78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0162BA2-F54C-4AA1-A0B8-C703D21AF7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29BD1-644D-4BFB-9429-DBFDA1BC3941}" type="datetimeFigureOut">
              <a:rPr lang="fr-BE" smtClean="0"/>
              <a:t>27-02-24</a:t>
            </a:fld>
            <a:endParaRPr lang="fr-BE"/>
          </a:p>
        </p:txBody>
      </p:sp>
      <p:sp>
        <p:nvSpPr>
          <p:cNvPr id="5" name="Espace réservé du pied de page 4">
            <a:extLst>
              <a:ext uri="{FF2B5EF4-FFF2-40B4-BE49-F238E27FC236}">
                <a16:creationId xmlns:a16="http://schemas.microsoft.com/office/drawing/2014/main" id="{07C55082-40AE-499D-AC57-476E29ACE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DB0D1171-852C-47CB-B698-88AD419EA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9A470-6DE7-4F87-9A6B-8EC72E28CC38}" type="slidenum">
              <a:rPr lang="fr-BE" smtClean="0"/>
              <a:t>‹N°›</a:t>
            </a:fld>
            <a:endParaRPr lang="fr-BE"/>
          </a:p>
        </p:txBody>
      </p:sp>
    </p:spTree>
    <p:extLst>
      <p:ext uri="{BB962C8B-B14F-4D97-AF65-F5344CB8AC3E}">
        <p14:creationId xmlns:p14="http://schemas.microsoft.com/office/powerpoint/2010/main" val="70453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0.emf"/><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youtube.com/watch?v=zHHfTZCo4qg" TargetMode="External"/><Relationship Id="rId5" Type="http://schemas.openxmlformats.org/officeDocument/2006/relationships/image" Target="../media/image5.emf"/><Relationship Id="rId10" Type="http://schemas.openxmlformats.org/officeDocument/2006/relationships/image" Target="../media/image9.png"/><Relationship Id="rId4" Type="http://schemas.openxmlformats.org/officeDocument/2006/relationships/hyperlink" Target="https://bx1.be/categories/news/on-a-besoin-de-lhumain-une-manifestation-denonce-le-projet-bruxelles-numerique/?theme=app" TargetMode="Externa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270356" y="147921"/>
            <a:ext cx="4642294" cy="6562158"/>
          </a:xfrm>
          <a:prstGeom prst="rect">
            <a:avLst/>
          </a:prstGeom>
          <a:effectLst>
            <a:outerShdw sx="1000" sy="1000" algn="ctr" rotWithShape="0">
              <a:srgbClr val="000000"/>
            </a:outerShdw>
          </a:effectLst>
        </p:spPr>
      </p:pic>
      <p:sp>
        <p:nvSpPr>
          <p:cNvPr id="8" name="Rectangle 7">
            <a:extLst>
              <a:ext uri="{FF2B5EF4-FFF2-40B4-BE49-F238E27FC236}">
                <a16:creationId xmlns:a16="http://schemas.microsoft.com/office/drawing/2014/main" id="{AE322F34-01F6-4BA4-B1F1-40B51BDD02D8}"/>
              </a:ext>
            </a:extLst>
          </p:cNvPr>
          <p:cNvSpPr/>
          <p:nvPr/>
        </p:nvSpPr>
        <p:spPr>
          <a:xfrm>
            <a:off x="7102981" y="920586"/>
            <a:ext cx="4237371" cy="4247317"/>
          </a:xfrm>
          <a:prstGeom prst="rect">
            <a:avLst/>
          </a:prstGeom>
        </p:spPr>
        <p:txBody>
          <a:bodyPr wrap="square">
            <a:spAutoFit/>
          </a:bodyPr>
          <a:lstStyle/>
          <a:p>
            <a:pPr algn="r"/>
            <a:r>
              <a:rPr lang="fr-FR" sz="5400" b="1" dirty="0">
                <a:solidFill>
                  <a:srgbClr val="660033"/>
                </a:solidFill>
              </a:rPr>
              <a:t>La campagne contre l’ordonnance “Bruxelles Numérique”</a:t>
            </a:r>
            <a:endParaRPr lang="fr-BE" sz="5400" b="1" dirty="0">
              <a:solidFill>
                <a:srgbClr val="660033"/>
              </a:solidFill>
            </a:endParaRPr>
          </a:p>
        </p:txBody>
      </p:sp>
    </p:spTree>
    <p:extLst>
      <p:ext uri="{BB962C8B-B14F-4D97-AF65-F5344CB8AC3E}">
        <p14:creationId xmlns:p14="http://schemas.microsoft.com/office/powerpoint/2010/main" val="345476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270356" y="147921"/>
            <a:ext cx="4642294" cy="6562158"/>
          </a:xfrm>
          <a:prstGeom prst="rect">
            <a:avLst/>
          </a:prstGeom>
          <a:effectLst>
            <a:outerShdw sx="1000" sy="1000" algn="ctr" rotWithShape="0">
              <a:srgbClr val="000000"/>
            </a:outerShdw>
          </a:effectLst>
        </p:spPr>
      </p:pic>
      <p:sp>
        <p:nvSpPr>
          <p:cNvPr id="5" name="Rectangle 4">
            <a:extLst>
              <a:ext uri="{FF2B5EF4-FFF2-40B4-BE49-F238E27FC236}">
                <a16:creationId xmlns:a16="http://schemas.microsoft.com/office/drawing/2014/main" id="{E2B144C7-6C13-452C-B96C-56689C4B5ED5}"/>
              </a:ext>
            </a:extLst>
          </p:cNvPr>
          <p:cNvSpPr/>
          <p:nvPr/>
        </p:nvSpPr>
        <p:spPr>
          <a:xfrm>
            <a:off x="4688758" y="-156597"/>
            <a:ext cx="7120065" cy="5940088"/>
          </a:xfrm>
          <a:prstGeom prst="rect">
            <a:avLst/>
          </a:prstGeom>
        </p:spPr>
        <p:txBody>
          <a:bodyPr wrap="square">
            <a:spAutoFit/>
          </a:bodyPr>
          <a:lstStyle/>
          <a:p>
            <a:endParaRPr lang="fr-FR" sz="2000" b="1" dirty="0">
              <a:solidFill>
                <a:srgbClr val="7030A0"/>
              </a:solidFill>
            </a:endParaRPr>
          </a:p>
          <a:p>
            <a:endParaRPr lang="fr-FR" sz="2000" b="1" dirty="0" smtClean="0">
              <a:solidFill>
                <a:srgbClr val="7030A0"/>
              </a:solidFill>
            </a:endParaRPr>
          </a:p>
          <a:p>
            <a:endParaRPr lang="fr-FR" sz="2000" b="1" dirty="0">
              <a:solidFill>
                <a:srgbClr val="7030A0"/>
              </a:solidFill>
            </a:endParaRPr>
          </a:p>
          <a:p>
            <a:r>
              <a:rPr lang="fr-FR" sz="2000" b="1" dirty="0" smtClean="0">
                <a:solidFill>
                  <a:srgbClr val="7030A0"/>
                </a:solidFill>
              </a:rPr>
              <a:t>PERSPECTIVES</a:t>
            </a:r>
          </a:p>
          <a:p>
            <a:endParaRPr lang="fr-FR" sz="2000" b="1" dirty="0"/>
          </a:p>
          <a:p>
            <a:pPr marL="285750" indent="-285750">
              <a:buFont typeface="Wingdings" panose="05000000000000000000" pitchFamily="2" charset="2"/>
              <a:buChar char="Ø"/>
            </a:pPr>
            <a:r>
              <a:rPr lang="fr-FR" sz="2000" b="1" dirty="0"/>
              <a:t>S</a:t>
            </a:r>
            <a:r>
              <a:rPr lang="fr-FR" sz="2000" b="1" dirty="0" smtClean="0"/>
              <a:t>uivis</a:t>
            </a:r>
            <a:r>
              <a:rPr lang="fr-FR" sz="2000" b="1" dirty="0"/>
              <a:t>, actions, mobilisations durant la période </a:t>
            </a:r>
            <a:r>
              <a:rPr lang="fr-FR" sz="2000" b="1" dirty="0" smtClean="0"/>
              <a:t>électorale</a:t>
            </a:r>
            <a:endParaRPr lang="fr-FR" sz="2000" b="1" dirty="0"/>
          </a:p>
          <a:p>
            <a:endParaRPr lang="fr-BE" sz="2000" dirty="0" smtClean="0"/>
          </a:p>
          <a:p>
            <a:r>
              <a:rPr lang="fr-BE" sz="2000" dirty="0"/>
              <a:t>N</a:t>
            </a:r>
            <a:r>
              <a:rPr lang="fr-BE" sz="2000" dirty="0" smtClean="0"/>
              <a:t>ous </a:t>
            </a:r>
            <a:r>
              <a:rPr lang="fr-BE" sz="2000" dirty="0"/>
              <a:t>allons porter </a:t>
            </a:r>
            <a:r>
              <a:rPr lang="fr-BE" sz="2000" dirty="0" smtClean="0"/>
              <a:t>nos </a:t>
            </a:r>
            <a:r>
              <a:rPr lang="fr-BE" sz="2000" dirty="0"/>
              <a:t>revendications aux différents niveaux de </a:t>
            </a:r>
            <a:r>
              <a:rPr lang="fr-BE" sz="2000" dirty="0" smtClean="0"/>
              <a:t>pouvoir </a:t>
            </a:r>
            <a:r>
              <a:rPr lang="fr-BE" sz="2000" dirty="0"/>
              <a:t>et interpeller les candidats aux élections. </a:t>
            </a:r>
            <a:endParaRPr lang="fr-BE" sz="2000" dirty="0" smtClean="0"/>
          </a:p>
          <a:p>
            <a:endParaRPr lang="fr-BE" sz="2000" dirty="0"/>
          </a:p>
          <a:p>
            <a:r>
              <a:rPr lang="fr-BE" sz="2000" dirty="0" smtClean="0"/>
              <a:t>Pour </a:t>
            </a:r>
            <a:r>
              <a:rPr lang="fr-BE" sz="2000" dirty="0"/>
              <a:t>ce </a:t>
            </a:r>
            <a:r>
              <a:rPr lang="fr-BE" sz="2000" dirty="0" smtClean="0"/>
              <a:t>faire, il y aura notamment</a:t>
            </a:r>
            <a:r>
              <a:rPr lang="fr-BE" sz="2000" dirty="0"/>
              <a:t> </a:t>
            </a:r>
            <a:r>
              <a:rPr lang="fr-BE" sz="2000" dirty="0" smtClean="0"/>
              <a:t>:</a:t>
            </a:r>
          </a:p>
          <a:p>
            <a:endParaRPr lang="fr-BE" sz="2000" dirty="0"/>
          </a:p>
          <a:p>
            <a:r>
              <a:rPr lang="fr-BE" sz="2000" dirty="0"/>
              <a:t>- Un grand </a:t>
            </a:r>
            <a:r>
              <a:rPr lang="fr-BE" sz="2000" dirty="0" smtClean="0"/>
              <a:t>évènement </a:t>
            </a:r>
            <a:r>
              <a:rPr lang="fr-BE" sz="2000" dirty="0"/>
              <a:t>le 23 avril. </a:t>
            </a:r>
          </a:p>
          <a:p>
            <a:r>
              <a:rPr lang="fr-BE" sz="2000" dirty="0" smtClean="0"/>
              <a:t>- Au </a:t>
            </a:r>
            <a:r>
              <a:rPr lang="fr-BE" sz="2000" dirty="0"/>
              <a:t>niveau </a:t>
            </a:r>
            <a:r>
              <a:rPr lang="fr-BE" sz="2000" dirty="0" smtClean="0"/>
              <a:t>communal: un état </a:t>
            </a:r>
            <a:r>
              <a:rPr lang="fr-BE" sz="2000" dirty="0"/>
              <a:t>des lieux de l’accessibilité des services </a:t>
            </a:r>
            <a:r>
              <a:rPr lang="fr-BE" sz="2000" dirty="0" smtClean="0"/>
              <a:t>et </a:t>
            </a:r>
            <a:r>
              <a:rPr lang="fr-BE" sz="2000" dirty="0" smtClean="0"/>
              <a:t>des actions pour </a:t>
            </a:r>
            <a:r>
              <a:rPr lang="fr-BE" sz="2000" dirty="0"/>
              <a:t>améliorer la </a:t>
            </a:r>
            <a:r>
              <a:rPr lang="fr-BE" sz="2000" dirty="0" smtClean="0"/>
              <a:t>situation.</a:t>
            </a:r>
          </a:p>
          <a:p>
            <a:r>
              <a:rPr lang="fr-BE" sz="2000" dirty="0" smtClean="0"/>
              <a:t>- </a:t>
            </a:r>
            <a:r>
              <a:rPr lang="fr-BE" sz="2000" dirty="0"/>
              <a:t>Au niveau </a:t>
            </a:r>
            <a:r>
              <a:rPr lang="fr-BE" sz="2000" dirty="0" smtClean="0"/>
              <a:t>régional: un recours </a:t>
            </a:r>
            <a:r>
              <a:rPr lang="fr-BE" sz="2000" dirty="0"/>
              <a:t>en </a:t>
            </a:r>
            <a:r>
              <a:rPr lang="fr-BE" sz="2000"/>
              <a:t>annulation </a:t>
            </a:r>
            <a:r>
              <a:rPr lang="fr-BE" sz="2000" smtClean="0"/>
              <a:t>contre</a:t>
            </a:r>
            <a:r>
              <a:rPr lang="fr-BE" sz="2000" smtClean="0"/>
              <a:t> </a:t>
            </a:r>
            <a:r>
              <a:rPr lang="fr-BE" sz="2000" dirty="0"/>
              <a:t>l’ordonnance </a:t>
            </a:r>
            <a:r>
              <a:rPr lang="fr-BE" sz="2000" dirty="0" smtClean="0"/>
              <a:t>devant </a:t>
            </a:r>
            <a:r>
              <a:rPr lang="fr-BE" sz="2000" dirty="0"/>
              <a:t>la Cour constitutionnelle est à l’étude.</a:t>
            </a:r>
          </a:p>
          <a:p>
            <a:r>
              <a:rPr lang="fr-BE" sz="2000" dirty="0" smtClean="0"/>
              <a:t>- Au </a:t>
            </a:r>
            <a:r>
              <a:rPr lang="fr-BE" sz="2000" dirty="0"/>
              <a:t>niveau </a:t>
            </a:r>
            <a:r>
              <a:rPr lang="fr-BE" sz="2000" dirty="0" smtClean="0"/>
              <a:t>européen: une carte blanche, à </a:t>
            </a:r>
            <a:r>
              <a:rPr lang="fr-BE" sz="2000" dirty="0"/>
              <a:t>publier avant les élections dans différents </a:t>
            </a:r>
            <a:r>
              <a:rPr lang="fr-BE" sz="2000" dirty="0" smtClean="0"/>
              <a:t>journaux, est </a:t>
            </a:r>
            <a:r>
              <a:rPr lang="fr-BE" sz="2000" dirty="0"/>
              <a:t>en cours de </a:t>
            </a:r>
            <a:r>
              <a:rPr lang="fr-BE" sz="2000" dirty="0" smtClean="0"/>
              <a:t>rédaction</a:t>
            </a:r>
            <a:r>
              <a:rPr lang="fr-FR" sz="2000" dirty="0" smtClean="0"/>
              <a:t>…</a:t>
            </a:r>
            <a:endParaRPr lang="fr-BE" sz="2000" dirty="0" smtClean="0"/>
          </a:p>
        </p:txBody>
      </p:sp>
    </p:spTree>
    <p:extLst>
      <p:ext uri="{BB962C8B-B14F-4D97-AF65-F5344CB8AC3E}">
        <p14:creationId xmlns:p14="http://schemas.microsoft.com/office/powerpoint/2010/main" val="59957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3272000" y="2164745"/>
            <a:ext cx="2571655" cy="3635187"/>
          </a:xfrm>
          <a:prstGeom prst="rect">
            <a:avLst/>
          </a:prstGeom>
          <a:effectLst>
            <a:outerShdw sx="1000" sy="1000" algn="ctr" rotWithShape="0">
              <a:srgbClr val="000000"/>
            </a:outerShdw>
          </a:effectLst>
        </p:spPr>
      </p:pic>
      <p:pic>
        <p:nvPicPr>
          <p:cNvPr id="5" name="Picture 4" descr="Mobilisation contre la dématérialisation des services au public - Lire et  Écrire">
            <a:extLst>
              <a:ext uri="{FF2B5EF4-FFF2-40B4-BE49-F238E27FC236}">
                <a16:creationId xmlns:a16="http://schemas.microsoft.com/office/drawing/2014/main" id="{ADEFDCB9-2096-45CD-8A7C-CB8421287F0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2925" y="3847277"/>
            <a:ext cx="3317043" cy="27016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7F13F74-C42E-4C5A-A69F-8E0902193172}"/>
              </a:ext>
            </a:extLst>
          </p:cNvPr>
          <p:cNvSpPr/>
          <p:nvPr/>
        </p:nvSpPr>
        <p:spPr>
          <a:xfrm>
            <a:off x="6187194" y="2625757"/>
            <a:ext cx="3180917" cy="1446550"/>
          </a:xfrm>
          <a:prstGeom prst="rect">
            <a:avLst/>
          </a:prstGeom>
        </p:spPr>
        <p:txBody>
          <a:bodyPr wrap="square">
            <a:spAutoFit/>
          </a:bodyPr>
          <a:lstStyle/>
          <a:p>
            <a:r>
              <a:rPr lang="fr-BE" sz="8800" b="1" dirty="0">
                <a:solidFill>
                  <a:srgbClr val="660033"/>
                </a:solidFill>
              </a:rPr>
              <a:t>Merci</a:t>
            </a:r>
            <a:r>
              <a:rPr lang="fr-BE" sz="6600" b="1" dirty="0">
                <a:solidFill>
                  <a:srgbClr val="660033"/>
                </a:solidFill>
              </a:rPr>
              <a:t>!</a:t>
            </a:r>
          </a:p>
        </p:txBody>
      </p:sp>
      <p:pic>
        <p:nvPicPr>
          <p:cNvPr id="4" name="Image 3">
            <a:extLst>
              <a:ext uri="{FF2B5EF4-FFF2-40B4-BE49-F238E27FC236}">
                <a16:creationId xmlns:a16="http://schemas.microsoft.com/office/drawing/2014/main" id="{CFE993A0-2177-4123-B128-8C0EA5F9F18A}"/>
              </a:ext>
            </a:extLst>
          </p:cNvPr>
          <p:cNvPicPr>
            <a:picLocks noChangeAspect="1"/>
          </p:cNvPicPr>
          <p:nvPr/>
        </p:nvPicPr>
        <p:blipFill>
          <a:blip r:embed="rId4"/>
          <a:stretch>
            <a:fillRect/>
          </a:stretch>
        </p:blipFill>
        <p:spPr>
          <a:xfrm>
            <a:off x="132925" y="309033"/>
            <a:ext cx="2688317" cy="3506499"/>
          </a:xfrm>
          <a:prstGeom prst="rect">
            <a:avLst/>
          </a:prstGeom>
        </p:spPr>
      </p:pic>
      <p:pic>
        <p:nvPicPr>
          <p:cNvPr id="2050" name="Picture 2" descr="Ce qui nous arrive">
            <a:extLst>
              <a:ext uri="{FF2B5EF4-FFF2-40B4-BE49-F238E27FC236}">
                <a16:creationId xmlns:a16="http://schemas.microsoft.com/office/drawing/2014/main" id="{178D7219-9F28-4615-B54B-1AB8C4AE5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2599" y="-160412"/>
            <a:ext cx="2355791" cy="23557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s oubliés du numérique : quatre spots de campagne - Lire et Écrire">
            <a:extLst>
              <a:ext uri="{FF2B5EF4-FFF2-40B4-BE49-F238E27FC236}">
                <a16:creationId xmlns:a16="http://schemas.microsoft.com/office/drawing/2014/main" id="{FA20E14C-F7C0-42A4-88FD-C2A8DC21D4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903" y="5291080"/>
            <a:ext cx="523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Peut être une image de une personne ou plus, foule et texte qui dit ’HDIX’">
            <a:extLst>
              <a:ext uri="{FF2B5EF4-FFF2-40B4-BE49-F238E27FC236}">
                <a16:creationId xmlns:a16="http://schemas.microsoft.com/office/drawing/2014/main" id="{651B4206-9457-49B1-8B4E-FEE5902BE5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8043" y="4127089"/>
            <a:ext cx="3889112" cy="25927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ucune description de photo disponible.">
            <a:extLst>
              <a:ext uri="{FF2B5EF4-FFF2-40B4-BE49-F238E27FC236}">
                <a16:creationId xmlns:a16="http://schemas.microsoft.com/office/drawing/2014/main" id="{727EACA3-E536-4799-94FB-66438037CA1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18777" y="1822935"/>
            <a:ext cx="2672438" cy="267243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386CA69-DFD3-4314-BCD2-04F9A8237102}"/>
              </a:ext>
            </a:extLst>
          </p:cNvPr>
          <p:cNvPicPr>
            <a:picLocks noChangeAspect="1"/>
          </p:cNvPicPr>
          <p:nvPr/>
        </p:nvPicPr>
        <p:blipFill>
          <a:blip r:embed="rId9"/>
          <a:stretch>
            <a:fillRect/>
          </a:stretch>
        </p:blipFill>
        <p:spPr>
          <a:xfrm>
            <a:off x="6054141" y="4072307"/>
            <a:ext cx="1240493" cy="1004209"/>
          </a:xfrm>
          <a:prstGeom prst="rect">
            <a:avLst/>
          </a:prstGeom>
        </p:spPr>
      </p:pic>
      <p:pic>
        <p:nvPicPr>
          <p:cNvPr id="20" name="Picture 2" descr="https://lire-et-ecrire.be/local/cache-vignettes/L710xH474/1-3-2ab38.jpg?1689058249">
            <a:extLst>
              <a:ext uri="{FF2B5EF4-FFF2-40B4-BE49-F238E27FC236}">
                <a16:creationId xmlns:a16="http://schemas.microsoft.com/office/drawing/2014/main" id="{754C217D-9A8B-40D5-B069-933E0412E8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8422" y="167286"/>
            <a:ext cx="3600462" cy="240368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1EE2BDF3-2330-4C26-8E90-FAA44D9E192F}"/>
              </a:ext>
            </a:extLst>
          </p:cNvPr>
          <p:cNvPicPr>
            <a:picLocks noChangeAspect="1"/>
          </p:cNvPicPr>
          <p:nvPr/>
        </p:nvPicPr>
        <p:blipFill>
          <a:blip r:embed="rId11"/>
          <a:stretch>
            <a:fillRect/>
          </a:stretch>
        </p:blipFill>
        <p:spPr>
          <a:xfrm>
            <a:off x="2784923" y="867520"/>
            <a:ext cx="2669960" cy="1703455"/>
          </a:xfrm>
          <a:prstGeom prst="rect">
            <a:avLst/>
          </a:prstGeom>
        </p:spPr>
      </p:pic>
      <p:pic>
        <p:nvPicPr>
          <p:cNvPr id="2052" name="Picture 4" descr="https://www.fdss.be/wp-content/themes/fdss/images/fdss-logo.png">
            <a:extLst>
              <a:ext uri="{FF2B5EF4-FFF2-40B4-BE49-F238E27FC236}">
                <a16:creationId xmlns:a16="http://schemas.microsoft.com/office/drawing/2014/main" id="{3270DAB7-4ACB-48F0-ADCE-FB94F0DC2E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8273" y="76142"/>
            <a:ext cx="1649546" cy="117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270356" y="147921"/>
            <a:ext cx="1293749" cy="1828791"/>
          </a:xfrm>
          <a:prstGeom prst="rect">
            <a:avLst/>
          </a:prstGeom>
          <a:effectLst>
            <a:outerShdw sx="1000" sy="1000" algn="ctr" rotWithShape="0">
              <a:srgbClr val="000000"/>
            </a:outerShdw>
          </a:effectLst>
        </p:spPr>
      </p:pic>
      <p:sp>
        <p:nvSpPr>
          <p:cNvPr id="5" name="Rectangle 4">
            <a:extLst>
              <a:ext uri="{FF2B5EF4-FFF2-40B4-BE49-F238E27FC236}">
                <a16:creationId xmlns:a16="http://schemas.microsoft.com/office/drawing/2014/main" id="{10806340-88D7-4E86-90BD-B8B79302932C}"/>
              </a:ext>
            </a:extLst>
          </p:cNvPr>
          <p:cNvSpPr/>
          <p:nvPr/>
        </p:nvSpPr>
        <p:spPr>
          <a:xfrm>
            <a:off x="1700463" y="803142"/>
            <a:ext cx="10122821" cy="4788427"/>
          </a:xfrm>
          <a:prstGeom prst="rect">
            <a:avLst/>
          </a:prstGeom>
        </p:spPr>
        <p:txBody>
          <a:bodyPr wrap="square">
            <a:spAutoFit/>
          </a:bodyPr>
          <a:lstStyle/>
          <a:p>
            <a:pPr>
              <a:lnSpc>
                <a:spcPct val="107000"/>
              </a:lnSpc>
            </a:pPr>
            <a:r>
              <a:rPr lang="fr-FR" sz="2800" b="1" dirty="0">
                <a:solidFill>
                  <a:srgbClr val="8458B0"/>
                </a:solidFill>
              </a:rPr>
              <a:t>CONTEXTE GÉNÉRAL</a:t>
            </a:r>
          </a:p>
          <a:p>
            <a:pPr>
              <a:lnSpc>
                <a:spcPct val="107000"/>
              </a:lnSpc>
            </a:pPr>
            <a:endParaRPr lang="fr-FR" sz="2000" b="1" dirty="0">
              <a:solidFill>
                <a:srgbClr val="8458B0"/>
              </a:solidFill>
            </a:endParaRPr>
          </a:p>
          <a:p>
            <a:pPr marL="285750" indent="-285750">
              <a:lnSpc>
                <a:spcPct val="107000"/>
              </a:lnSpc>
              <a:buFont typeface="Arial" panose="020B0604020202020204" pitchFamily="34" charset="0"/>
              <a:buChar char="•"/>
            </a:pPr>
            <a:r>
              <a:rPr lang="fr-FR" sz="2000" dirty="0">
                <a:cs typeface="Times New Roman" panose="02020603050405020304" pitchFamily="18" charset="0"/>
              </a:rPr>
              <a:t>La société se numérise, notamment les services d’intérêt général</a:t>
            </a:r>
          </a:p>
          <a:p>
            <a:pPr marL="285750" indent="-285750">
              <a:lnSpc>
                <a:spcPct val="107000"/>
              </a:lnSpc>
              <a:buFont typeface="Arial" panose="020B0604020202020204" pitchFamily="34" charset="0"/>
              <a:buChar char="•"/>
            </a:pPr>
            <a:r>
              <a:rPr lang="fr-FR" sz="2000" dirty="0">
                <a:cs typeface="Times New Roman" panose="02020603050405020304" pitchFamily="18" charset="0"/>
              </a:rPr>
              <a:t>Numérisation fondée sur l’écrit, pour la norme, peu accessible et risque de bugs</a:t>
            </a:r>
          </a:p>
          <a:p>
            <a:pPr marL="285750" indent="-285750">
              <a:lnSpc>
                <a:spcPct val="107000"/>
              </a:lnSpc>
              <a:buFont typeface="Arial" panose="020B0604020202020204" pitchFamily="34" charset="0"/>
              <a:buChar char="•"/>
            </a:pPr>
            <a:r>
              <a:rPr lang="fr-FR" sz="2000" dirty="0">
                <a:ea typeface="Calibri" panose="020F0502020204030204" pitchFamily="34" charset="0"/>
                <a:cs typeface="Times New Roman" panose="02020603050405020304" pitchFamily="18" charset="0"/>
              </a:rPr>
              <a:t>Moins de repères/contacts humains : guichets, téléphones, courriers, emplacements</a:t>
            </a:r>
          </a:p>
          <a:p>
            <a:pPr marL="285750" indent="-285750">
              <a:lnSpc>
                <a:spcPct val="107000"/>
              </a:lnSpc>
              <a:buFont typeface="Arial" panose="020B0604020202020204" pitchFamily="34" charset="0"/>
              <a:buChar char="•"/>
            </a:pPr>
            <a:r>
              <a:rPr lang="fr-FR" sz="2000" dirty="0">
                <a:cs typeface="Times New Roman" panose="02020603050405020304" pitchFamily="18" charset="0"/>
              </a:rPr>
              <a:t>En Belgique, un adulte sur deux est en vulnérabilité face à la numérisation croissante de la société (75% des personnes peu qualifiées) </a:t>
            </a:r>
          </a:p>
          <a:p>
            <a:pPr>
              <a:lnSpc>
                <a:spcPct val="107000"/>
              </a:lnSpc>
            </a:pPr>
            <a:endParaRPr lang="fr-FR" sz="2000" dirty="0">
              <a:ea typeface="Calibri" panose="020F0502020204030204" pitchFamily="34" charset="0"/>
              <a:cs typeface="Times New Roman" panose="02020603050405020304" pitchFamily="18" charset="0"/>
            </a:endParaRPr>
          </a:p>
          <a:p>
            <a:pPr>
              <a:lnSpc>
                <a:spcPct val="107000"/>
              </a:lnSpc>
            </a:pPr>
            <a:endParaRPr lang="fr-FR" sz="2000" dirty="0">
              <a:ea typeface="Calibri" panose="020F0502020204030204" pitchFamily="34" charset="0"/>
              <a:cs typeface="Times New Roman" panose="02020603050405020304" pitchFamily="18" charset="0"/>
            </a:endParaRPr>
          </a:p>
          <a:p>
            <a:pPr>
              <a:lnSpc>
                <a:spcPct val="107000"/>
              </a:lnSpc>
            </a:pPr>
            <a:r>
              <a:rPr lang="fr-FR" sz="2000" b="1" dirty="0" smtClean="0">
                <a:solidFill>
                  <a:srgbClr val="8458B0"/>
                </a:solidFill>
              </a:rPr>
              <a:t>Inégalités socio-numériques</a:t>
            </a:r>
            <a:endParaRPr lang="fr-FR" sz="2000" b="1" dirty="0">
              <a:solidFill>
                <a:srgbClr val="8458B0"/>
              </a:solidFill>
            </a:endParaRPr>
          </a:p>
          <a:p>
            <a:pPr marL="285750" indent="-285750">
              <a:lnSpc>
                <a:spcPct val="107000"/>
              </a:lnSpc>
              <a:buFont typeface="Arial" panose="020B0604020202020204" pitchFamily="34" charset="0"/>
              <a:buChar char="•"/>
            </a:pPr>
            <a:r>
              <a:rPr lang="fr-FR" sz="2000" dirty="0">
                <a:ea typeface="Calibri" panose="020F0502020204030204" pitchFamily="34" charset="0"/>
                <a:cs typeface="Times New Roman" panose="02020603050405020304" pitchFamily="18" charset="0"/>
              </a:rPr>
              <a:t>Accès aux nouvelles technologies</a:t>
            </a:r>
          </a:p>
          <a:p>
            <a:pPr marL="285750" indent="-285750">
              <a:lnSpc>
                <a:spcPct val="107000"/>
              </a:lnSpc>
              <a:buFont typeface="Arial" panose="020B0604020202020204" pitchFamily="34" charset="0"/>
              <a:buChar char="•"/>
            </a:pPr>
            <a:r>
              <a:rPr lang="fr-FR" sz="2000" dirty="0">
                <a:ea typeface="Calibri" panose="020F0502020204030204" pitchFamily="34" charset="0"/>
                <a:cs typeface="Times New Roman" panose="02020603050405020304" pitchFamily="18" charset="0"/>
              </a:rPr>
              <a:t>Usages</a:t>
            </a:r>
          </a:p>
          <a:p>
            <a:pPr marL="285750" indent="-285750">
              <a:lnSpc>
                <a:spcPct val="107000"/>
              </a:lnSpc>
              <a:buFont typeface="Arial" panose="020B0604020202020204" pitchFamily="34" charset="0"/>
              <a:buChar char="•"/>
            </a:pPr>
            <a:r>
              <a:rPr lang="fr-FR" sz="2000" dirty="0">
                <a:ea typeface="Calibri" panose="020F0502020204030204" pitchFamily="34" charset="0"/>
                <a:cs typeface="Times New Roman" panose="02020603050405020304" pitchFamily="18" charset="0"/>
              </a:rPr>
              <a:t>Implications sociales de ces différences d’accès et d’utilisation</a:t>
            </a:r>
          </a:p>
          <a:p>
            <a:pPr>
              <a:lnSpc>
                <a:spcPct val="107000"/>
              </a:lnSpc>
            </a:pPr>
            <a:endParaRPr lang="fr-FR" b="1" dirty="0">
              <a:solidFill>
                <a:srgbClr val="8458B0"/>
              </a:solidFill>
            </a:endParaRPr>
          </a:p>
        </p:txBody>
      </p:sp>
    </p:spTree>
    <p:extLst>
      <p:ext uri="{BB962C8B-B14F-4D97-AF65-F5344CB8AC3E}">
        <p14:creationId xmlns:p14="http://schemas.microsoft.com/office/powerpoint/2010/main" val="414781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270356" y="147921"/>
            <a:ext cx="1293749" cy="1828791"/>
          </a:xfrm>
          <a:prstGeom prst="rect">
            <a:avLst/>
          </a:prstGeom>
          <a:effectLst>
            <a:outerShdw sx="1000" sy="1000" algn="ctr" rotWithShape="0">
              <a:srgbClr val="000000"/>
            </a:outerShdw>
          </a:effectLst>
        </p:spPr>
      </p:pic>
      <p:sp>
        <p:nvSpPr>
          <p:cNvPr id="5" name="Rectangle 4">
            <a:extLst>
              <a:ext uri="{FF2B5EF4-FFF2-40B4-BE49-F238E27FC236}">
                <a16:creationId xmlns:a16="http://schemas.microsoft.com/office/drawing/2014/main" id="{10806340-88D7-4E86-90BD-B8B79302932C}"/>
              </a:ext>
            </a:extLst>
          </p:cNvPr>
          <p:cNvSpPr/>
          <p:nvPr/>
        </p:nvSpPr>
        <p:spPr>
          <a:xfrm>
            <a:off x="1646423" y="870126"/>
            <a:ext cx="10122821" cy="5117748"/>
          </a:xfrm>
          <a:prstGeom prst="rect">
            <a:avLst/>
          </a:prstGeom>
        </p:spPr>
        <p:txBody>
          <a:bodyPr wrap="square">
            <a:spAutoFit/>
          </a:bodyPr>
          <a:lstStyle/>
          <a:p>
            <a:pPr>
              <a:lnSpc>
                <a:spcPct val="107000"/>
              </a:lnSpc>
            </a:pPr>
            <a:r>
              <a:rPr lang="fr-BE" sz="2800" b="1" dirty="0">
                <a:solidFill>
                  <a:srgbClr val="8458B0"/>
                </a:solidFill>
              </a:rPr>
              <a:t>CONSÉQUENCES </a:t>
            </a:r>
          </a:p>
          <a:p>
            <a:pPr>
              <a:lnSpc>
                <a:spcPct val="107000"/>
              </a:lnSpc>
            </a:pPr>
            <a:endParaRPr lang="fr-FR" sz="2000" b="1" dirty="0">
              <a:solidFill>
                <a:srgbClr val="8458B0"/>
              </a:solidFill>
            </a:endParaRPr>
          </a:p>
          <a:p>
            <a:pPr>
              <a:lnSpc>
                <a:spcPct val="107000"/>
              </a:lnSpc>
            </a:pPr>
            <a:r>
              <a:rPr lang="fr-FR" sz="2000" b="1" dirty="0">
                <a:solidFill>
                  <a:srgbClr val="8458B0"/>
                </a:solidFill>
              </a:rPr>
              <a:t>Non-recours aux droits et aux services</a:t>
            </a:r>
          </a:p>
          <a:p>
            <a:pPr marL="342900" indent="-342900">
              <a:lnSpc>
                <a:spcPct val="107000"/>
              </a:lnSpc>
              <a:buFont typeface="Arial" panose="020B0604020202020204" pitchFamily="34" charset="0"/>
              <a:buChar char="•"/>
            </a:pPr>
            <a:r>
              <a:rPr lang="fr-FR" sz="2000" dirty="0"/>
              <a:t>Par non-connaissance</a:t>
            </a:r>
          </a:p>
          <a:p>
            <a:pPr marL="342900" indent="-342900">
              <a:lnSpc>
                <a:spcPct val="107000"/>
              </a:lnSpc>
              <a:buFont typeface="Arial" panose="020B0604020202020204" pitchFamily="34" charset="0"/>
              <a:buChar char="•"/>
            </a:pPr>
            <a:r>
              <a:rPr lang="fr-FR" sz="2000" dirty="0"/>
              <a:t>Par non-demande : découragement devant </a:t>
            </a:r>
          </a:p>
          <a:p>
            <a:pPr>
              <a:lnSpc>
                <a:spcPct val="107000"/>
              </a:lnSpc>
            </a:pPr>
            <a:r>
              <a:rPr lang="fr-FR" sz="2000" dirty="0"/>
              <a:t>la complexité des démarches à faire, </a:t>
            </a:r>
          </a:p>
          <a:p>
            <a:pPr>
              <a:lnSpc>
                <a:spcPct val="107000"/>
              </a:lnSpc>
            </a:pPr>
            <a:r>
              <a:rPr lang="fr-FR" sz="2000" dirty="0"/>
              <a:t>difficultés d’accessibilité, raisons financières…</a:t>
            </a:r>
          </a:p>
          <a:p>
            <a:pPr marL="342900" indent="-342900">
              <a:lnSpc>
                <a:spcPct val="107000"/>
              </a:lnSpc>
              <a:buFont typeface="Arial" panose="020B0604020202020204" pitchFamily="34" charset="0"/>
              <a:buChar char="•"/>
            </a:pPr>
            <a:r>
              <a:rPr lang="fr-FR" sz="2000" dirty="0"/>
              <a:t>Par non-réception</a:t>
            </a:r>
          </a:p>
          <a:p>
            <a:pPr>
              <a:lnSpc>
                <a:spcPct val="107000"/>
              </a:lnSpc>
            </a:pPr>
            <a:endParaRPr lang="fr-FR" sz="2000" b="1" dirty="0">
              <a:solidFill>
                <a:srgbClr val="8458B0"/>
              </a:solidFill>
            </a:endParaRPr>
          </a:p>
          <a:p>
            <a:pPr>
              <a:lnSpc>
                <a:spcPct val="107000"/>
              </a:lnSpc>
            </a:pPr>
            <a:endParaRPr lang="fr-FR" sz="2000" b="1" dirty="0">
              <a:solidFill>
                <a:srgbClr val="8458B0"/>
              </a:solidFill>
            </a:endParaRPr>
          </a:p>
          <a:p>
            <a:pPr marL="285750" indent="-285750">
              <a:lnSpc>
                <a:spcPct val="107000"/>
              </a:lnSpc>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Perte d’autonomie</a:t>
            </a:r>
          </a:p>
          <a:p>
            <a:pPr marL="285750" indent="-285750">
              <a:lnSpc>
                <a:spcPct val="107000"/>
              </a:lnSpc>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Perte de temps</a:t>
            </a:r>
          </a:p>
          <a:p>
            <a:pPr marL="285750" indent="-285750">
              <a:lnSpc>
                <a:spcPct val="107000"/>
              </a:lnSpc>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Coûts supplémentaires</a:t>
            </a:r>
          </a:p>
          <a:p>
            <a:pPr marL="285750" indent="-285750">
              <a:lnSpc>
                <a:spcPct val="107000"/>
              </a:lnSpc>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Augmentation de demandes aux services et associations de première ligne</a:t>
            </a:r>
          </a:p>
          <a:p>
            <a:pPr>
              <a:lnSpc>
                <a:spcPct val="107000"/>
              </a:lnSpc>
            </a:pPr>
            <a:endParaRPr lang="fr-FR" b="1" dirty="0">
              <a:solidFill>
                <a:srgbClr val="8458B0"/>
              </a:solidFill>
            </a:endParaRPr>
          </a:p>
        </p:txBody>
      </p:sp>
      <p:pic>
        <p:nvPicPr>
          <p:cNvPr id="6" name="Image 5">
            <a:extLst>
              <a:ext uri="{FF2B5EF4-FFF2-40B4-BE49-F238E27FC236}">
                <a16:creationId xmlns:a16="http://schemas.microsoft.com/office/drawing/2014/main" id="{0504A25F-36D9-482E-A68C-C92128A76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833" y="1768168"/>
            <a:ext cx="4578727" cy="3052484"/>
          </a:xfrm>
          <a:prstGeom prst="rect">
            <a:avLst/>
          </a:prstGeom>
        </p:spPr>
      </p:pic>
    </p:spTree>
    <p:extLst>
      <p:ext uri="{BB962C8B-B14F-4D97-AF65-F5344CB8AC3E}">
        <p14:creationId xmlns:p14="http://schemas.microsoft.com/office/powerpoint/2010/main" val="108732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270356" y="123858"/>
            <a:ext cx="1294493" cy="1829843"/>
          </a:xfrm>
          <a:prstGeom prst="rect">
            <a:avLst/>
          </a:prstGeom>
          <a:effectLst>
            <a:outerShdw sx="1000" sy="1000" algn="ctr" rotWithShape="0">
              <a:srgbClr val="000000"/>
            </a:outerShdw>
          </a:effectLst>
        </p:spPr>
      </p:pic>
      <p:sp>
        <p:nvSpPr>
          <p:cNvPr id="5" name="Rectangle 4">
            <a:extLst>
              <a:ext uri="{FF2B5EF4-FFF2-40B4-BE49-F238E27FC236}">
                <a16:creationId xmlns:a16="http://schemas.microsoft.com/office/drawing/2014/main" id="{E2B144C7-6C13-452C-B96C-56689C4B5ED5}"/>
              </a:ext>
            </a:extLst>
          </p:cNvPr>
          <p:cNvSpPr/>
          <p:nvPr/>
        </p:nvSpPr>
        <p:spPr>
          <a:xfrm>
            <a:off x="1828800" y="458956"/>
            <a:ext cx="9954705" cy="6432530"/>
          </a:xfrm>
          <a:prstGeom prst="rect">
            <a:avLst/>
          </a:prstGeom>
        </p:spPr>
        <p:txBody>
          <a:bodyPr wrap="square">
            <a:spAutoFit/>
          </a:bodyPr>
          <a:lstStyle/>
          <a:p>
            <a:r>
              <a:rPr lang="fr-FR" sz="2800" b="1" dirty="0">
                <a:solidFill>
                  <a:srgbClr val="8458B0"/>
                </a:solidFill>
              </a:rPr>
              <a:t>BXL NUMÉRIQUE </a:t>
            </a:r>
          </a:p>
          <a:p>
            <a:r>
              <a:rPr lang="fr-FR" sz="2000" dirty="0"/>
              <a:t>Le gouvernement bruxellois veut faire passer l’ordonnance Bxl numérique afin de mettre en place le « digital par défaut »</a:t>
            </a:r>
          </a:p>
          <a:p>
            <a:endParaRPr lang="fr-FR" sz="2000" b="1" dirty="0">
              <a:solidFill>
                <a:srgbClr val="8458B0"/>
              </a:solidFill>
            </a:endParaRPr>
          </a:p>
          <a:p>
            <a:r>
              <a:rPr lang="fr-FR" sz="2000" b="1" dirty="0">
                <a:solidFill>
                  <a:srgbClr val="8458B0"/>
                </a:solidFill>
              </a:rPr>
              <a:t>Qui sommes-nous ?</a:t>
            </a:r>
            <a:endParaRPr lang="fr-FR" sz="2000" dirty="0"/>
          </a:p>
          <a:p>
            <a:r>
              <a:rPr lang="fr-FR" sz="2000" dirty="0"/>
              <a:t>Des associations et institutions bruxelloises (+/- 200) appartenant à différents secteurs (senior, handicap, santé, insertion socio-professionnelle, inclusion numérique, alphabétisation, syndicats, cohésion sociale, lutte contre la pauvreté, droits humains, environnement…)</a:t>
            </a:r>
          </a:p>
          <a:p>
            <a:endParaRPr lang="fr-FR" sz="2000" b="1" dirty="0">
              <a:solidFill>
                <a:srgbClr val="8458B0"/>
              </a:solidFill>
            </a:endParaRPr>
          </a:p>
          <a:p>
            <a:r>
              <a:rPr lang="fr-FR" sz="2000" b="1" dirty="0">
                <a:solidFill>
                  <a:srgbClr val="8458B0"/>
                </a:solidFill>
              </a:rPr>
              <a:t>Positionnement</a:t>
            </a:r>
            <a:endParaRPr lang="fr-FR" sz="2000" dirty="0"/>
          </a:p>
          <a:p>
            <a:pPr marL="342900" indent="-342900">
              <a:buFont typeface="Arial" panose="020B0604020202020204" pitchFamily="34" charset="0"/>
              <a:buChar char="•"/>
            </a:pPr>
            <a:r>
              <a:rPr lang="fr-FR" sz="2000" dirty="0"/>
              <a:t>Non à l’ordonnance Bruxelles numérique! Nous voulons une autre ordonnance centrée sur le contact humain afin de garantir l’accessibilité des services d’intérêt général</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La place du numérique dans la société doit faire l’objet d’un large débat public, prenant en compte ses impacts sociaux, démocratiques et environnementaux</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Si l’ordonnance Bruxelles numérique est malgré tout votée, elle doit clairement garantir le développement de guichets physiques et de services téléphoniques, accessibles et de qualité, dans les administrations </a:t>
            </a:r>
          </a:p>
          <a:p>
            <a:endParaRPr lang="fr-FR" sz="2000" dirty="0"/>
          </a:p>
        </p:txBody>
      </p:sp>
    </p:spTree>
    <p:extLst>
      <p:ext uri="{BB962C8B-B14F-4D97-AF65-F5344CB8AC3E}">
        <p14:creationId xmlns:p14="http://schemas.microsoft.com/office/powerpoint/2010/main" val="1210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 Travail social en lutte">
            <a:extLst>
              <a:ext uri="{FF2B5EF4-FFF2-40B4-BE49-F238E27FC236}">
                <a16:creationId xmlns:a16="http://schemas.microsoft.com/office/drawing/2014/main" id="{C870972D-BFAC-44CB-9C86-2FC47B27E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72" y="357802"/>
            <a:ext cx="1218438" cy="12184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5">
            <a:extLst>
              <a:ext uri="{FF2B5EF4-FFF2-40B4-BE49-F238E27FC236}">
                <a16:creationId xmlns:a16="http://schemas.microsoft.com/office/drawing/2014/main" id="{548CD6E1-E179-4449-A31A-71C4463ACC7F}"/>
              </a:ext>
            </a:extLst>
          </p:cNvPr>
          <p:cNvCxnSpPr>
            <a:cxnSpLocks/>
          </p:cNvCxnSpPr>
          <p:nvPr/>
        </p:nvCxnSpPr>
        <p:spPr>
          <a:xfrm flipV="1">
            <a:off x="375715" y="4328330"/>
            <a:ext cx="11585734" cy="54374"/>
          </a:xfrm>
          <a:prstGeom prst="line">
            <a:avLst/>
          </a:prstGeom>
          <a:ln w="238125" cap="rnd">
            <a:gradFill flip="none" rotWithShape="1">
              <a:gsLst>
                <a:gs pos="0">
                  <a:srgbClr val="8458B0"/>
                </a:gs>
                <a:gs pos="60000">
                  <a:schemeClr val="accent1">
                    <a:lumMod val="45000"/>
                    <a:lumOff val="55000"/>
                  </a:schemeClr>
                </a:gs>
                <a:gs pos="100000">
                  <a:schemeClr val="accent1">
                    <a:lumMod val="30000"/>
                    <a:lumOff val="70000"/>
                  </a:schemeClr>
                </a:gs>
              </a:gsLst>
              <a:path path="circle">
                <a:fillToRect l="100000" t="100000"/>
              </a:path>
              <a:tileRect r="-100000" b="-100000"/>
            </a:gradFill>
            <a:tailEnd type="none"/>
          </a:ln>
        </p:spPr>
        <p:style>
          <a:lnRef idx="3">
            <a:schemeClr val="accent1"/>
          </a:lnRef>
          <a:fillRef idx="0">
            <a:schemeClr val="accent1"/>
          </a:fillRef>
          <a:effectRef idx="2">
            <a:schemeClr val="accent1"/>
          </a:effectRef>
          <a:fontRef idx="minor">
            <a:schemeClr val="tx1"/>
          </a:fontRef>
        </p:style>
      </p:cxnSp>
      <p:sp>
        <p:nvSpPr>
          <p:cNvPr id="9" name="Ellipse 8">
            <a:extLst>
              <a:ext uri="{FF2B5EF4-FFF2-40B4-BE49-F238E27FC236}">
                <a16:creationId xmlns:a16="http://schemas.microsoft.com/office/drawing/2014/main" id="{89656976-A53A-467B-855B-D41521CCE19D}"/>
              </a:ext>
            </a:extLst>
          </p:cNvPr>
          <p:cNvSpPr/>
          <p:nvPr/>
        </p:nvSpPr>
        <p:spPr>
          <a:xfrm>
            <a:off x="2684586" y="4223084"/>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a:extLst>
              <a:ext uri="{FF2B5EF4-FFF2-40B4-BE49-F238E27FC236}">
                <a16:creationId xmlns:a16="http://schemas.microsoft.com/office/drawing/2014/main" id="{9CDAEF9C-977A-46A4-9765-060CAE0F5CB4}"/>
              </a:ext>
            </a:extLst>
          </p:cNvPr>
          <p:cNvSpPr/>
          <p:nvPr/>
        </p:nvSpPr>
        <p:spPr>
          <a:xfrm>
            <a:off x="4400778" y="4258561"/>
            <a:ext cx="228600" cy="248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a:extLst>
              <a:ext uri="{FF2B5EF4-FFF2-40B4-BE49-F238E27FC236}">
                <a16:creationId xmlns:a16="http://schemas.microsoft.com/office/drawing/2014/main" id="{04D36795-3910-484B-867A-0634EFD3D8F7}"/>
              </a:ext>
            </a:extLst>
          </p:cNvPr>
          <p:cNvSpPr/>
          <p:nvPr/>
        </p:nvSpPr>
        <p:spPr>
          <a:xfrm>
            <a:off x="7096319" y="4223169"/>
            <a:ext cx="228600" cy="248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a:extLst>
              <a:ext uri="{FF2B5EF4-FFF2-40B4-BE49-F238E27FC236}">
                <a16:creationId xmlns:a16="http://schemas.microsoft.com/office/drawing/2014/main" id="{8A506896-903D-4447-9A4A-A4EFFC89B822}"/>
              </a:ext>
            </a:extLst>
          </p:cNvPr>
          <p:cNvSpPr/>
          <p:nvPr/>
        </p:nvSpPr>
        <p:spPr>
          <a:xfrm>
            <a:off x="9640916" y="4223084"/>
            <a:ext cx="228600" cy="248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a:extLst>
              <a:ext uri="{FF2B5EF4-FFF2-40B4-BE49-F238E27FC236}">
                <a16:creationId xmlns:a16="http://schemas.microsoft.com/office/drawing/2014/main" id="{F618C3D2-1713-4C5F-BB01-5B1E8733C1B9}"/>
              </a:ext>
            </a:extLst>
          </p:cNvPr>
          <p:cNvSpPr/>
          <p:nvPr/>
        </p:nvSpPr>
        <p:spPr>
          <a:xfrm>
            <a:off x="3971610" y="4233998"/>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6" name="Ellipse 15">
            <a:extLst>
              <a:ext uri="{FF2B5EF4-FFF2-40B4-BE49-F238E27FC236}">
                <a16:creationId xmlns:a16="http://schemas.microsoft.com/office/drawing/2014/main" id="{A2D5C0E0-3E57-4EC8-8CB2-3FF47CA4A098}"/>
              </a:ext>
            </a:extLst>
          </p:cNvPr>
          <p:cNvSpPr/>
          <p:nvPr/>
        </p:nvSpPr>
        <p:spPr>
          <a:xfrm>
            <a:off x="5926284" y="4261062"/>
            <a:ext cx="228600" cy="2484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llipse 16">
            <a:extLst>
              <a:ext uri="{FF2B5EF4-FFF2-40B4-BE49-F238E27FC236}">
                <a16:creationId xmlns:a16="http://schemas.microsoft.com/office/drawing/2014/main" id="{D77E9686-9F8B-4132-BC02-D04343A253EC}"/>
              </a:ext>
            </a:extLst>
          </p:cNvPr>
          <p:cNvSpPr/>
          <p:nvPr/>
        </p:nvSpPr>
        <p:spPr>
          <a:xfrm>
            <a:off x="8326505" y="4196950"/>
            <a:ext cx="228600" cy="2484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1" name="Connecteur droit 20">
            <a:extLst>
              <a:ext uri="{FF2B5EF4-FFF2-40B4-BE49-F238E27FC236}">
                <a16:creationId xmlns:a16="http://schemas.microsoft.com/office/drawing/2014/main" id="{12412B70-993B-466D-AEDF-01A3B2C26D93}"/>
              </a:ext>
            </a:extLst>
          </p:cNvPr>
          <p:cNvCxnSpPr>
            <a:cxnSpLocks/>
          </p:cNvCxnSpPr>
          <p:nvPr/>
        </p:nvCxnSpPr>
        <p:spPr>
          <a:xfrm flipV="1">
            <a:off x="2771498" y="4450415"/>
            <a:ext cx="0" cy="383781"/>
          </a:xfrm>
          <a:prstGeom prst="line">
            <a:avLst/>
          </a:prstGeom>
          <a:ln w="41275">
            <a:solidFill>
              <a:schemeClr val="bg1">
                <a:lumMod val="6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336F61B6-18CF-485B-8198-746E07816606}"/>
              </a:ext>
            </a:extLst>
          </p:cNvPr>
          <p:cNvCxnSpPr>
            <a:cxnSpLocks/>
          </p:cNvCxnSpPr>
          <p:nvPr/>
        </p:nvCxnSpPr>
        <p:spPr>
          <a:xfrm flipV="1">
            <a:off x="4505721" y="4083126"/>
            <a:ext cx="21451" cy="369432"/>
          </a:xfrm>
          <a:prstGeom prst="line">
            <a:avLst/>
          </a:prstGeom>
          <a:ln w="412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969ABC21-DB20-4807-9CD2-0DBCFA088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639" y="1690631"/>
            <a:ext cx="1218437" cy="1218437"/>
          </a:xfrm>
          <a:prstGeom prst="rect">
            <a:avLst/>
          </a:prstGeom>
        </p:spPr>
      </p:pic>
      <p:sp>
        <p:nvSpPr>
          <p:cNvPr id="30" name="ZoneTexte 29">
            <a:extLst>
              <a:ext uri="{FF2B5EF4-FFF2-40B4-BE49-F238E27FC236}">
                <a16:creationId xmlns:a16="http://schemas.microsoft.com/office/drawing/2014/main" id="{9B1D7AC4-0CC8-4C57-BFAC-90FDF6BA5E22}"/>
              </a:ext>
            </a:extLst>
          </p:cNvPr>
          <p:cNvSpPr txBox="1"/>
          <p:nvPr/>
        </p:nvSpPr>
        <p:spPr>
          <a:xfrm>
            <a:off x="3497422" y="2999039"/>
            <a:ext cx="1856654" cy="1169551"/>
          </a:xfrm>
          <a:prstGeom prst="rect">
            <a:avLst/>
          </a:prstGeom>
          <a:noFill/>
          <a:ln w="25400">
            <a:solidFill>
              <a:srgbClr val="FF0000"/>
            </a:solidFill>
          </a:ln>
        </p:spPr>
        <p:txBody>
          <a:bodyPr wrap="square" rtlCol="0">
            <a:spAutoFit/>
          </a:bodyPr>
          <a:lstStyle/>
          <a:p>
            <a:r>
              <a:rPr lang="fr-FR" sz="1400" b="1" dirty="0"/>
              <a:t>Campagne LEE -Rassemblements</a:t>
            </a:r>
            <a:r>
              <a:rPr lang="fr-FR" sz="1400" dirty="0"/>
              <a:t> 8/09/2022</a:t>
            </a:r>
          </a:p>
          <a:p>
            <a:r>
              <a:rPr lang="fr-FR" sz="1400" dirty="0"/>
              <a:t>SPF Finances et </a:t>
            </a:r>
          </a:p>
          <a:p>
            <a:r>
              <a:rPr lang="fr-FR" sz="1400" dirty="0"/>
              <a:t>Commune Schaerbeek</a:t>
            </a:r>
          </a:p>
        </p:txBody>
      </p:sp>
      <p:cxnSp>
        <p:nvCxnSpPr>
          <p:cNvPr id="34" name="Connecteur droit 33">
            <a:extLst>
              <a:ext uri="{FF2B5EF4-FFF2-40B4-BE49-F238E27FC236}">
                <a16:creationId xmlns:a16="http://schemas.microsoft.com/office/drawing/2014/main" id="{38D41C18-4ACA-44C6-80B9-E17248887AA5}"/>
              </a:ext>
            </a:extLst>
          </p:cNvPr>
          <p:cNvCxnSpPr>
            <a:cxnSpLocks/>
          </p:cNvCxnSpPr>
          <p:nvPr/>
        </p:nvCxnSpPr>
        <p:spPr>
          <a:xfrm>
            <a:off x="7197457" y="3556200"/>
            <a:ext cx="0" cy="765688"/>
          </a:xfrm>
          <a:prstGeom prst="line">
            <a:avLst/>
          </a:prstGeom>
          <a:ln w="41275">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18178E14-450D-417F-9B69-5F566AC74188}"/>
              </a:ext>
            </a:extLst>
          </p:cNvPr>
          <p:cNvSpPr txBox="1"/>
          <p:nvPr/>
        </p:nvSpPr>
        <p:spPr>
          <a:xfrm>
            <a:off x="7048510" y="2559047"/>
            <a:ext cx="1061368" cy="954107"/>
          </a:xfrm>
          <a:prstGeom prst="rect">
            <a:avLst/>
          </a:prstGeom>
          <a:noFill/>
          <a:ln w="25400">
            <a:solidFill>
              <a:srgbClr val="0070C0"/>
            </a:solidFill>
          </a:ln>
        </p:spPr>
        <p:txBody>
          <a:bodyPr wrap="square" rtlCol="0">
            <a:spAutoFit/>
          </a:bodyPr>
          <a:lstStyle/>
          <a:p>
            <a:r>
              <a:rPr lang="fr-BE" sz="1400" b="1" dirty="0"/>
              <a:t>Carte Blanche </a:t>
            </a:r>
          </a:p>
          <a:p>
            <a:r>
              <a:rPr lang="fr-BE" sz="1400" dirty="0"/>
              <a:t>14/11/2022</a:t>
            </a:r>
          </a:p>
          <a:p>
            <a:r>
              <a:rPr lang="fr-BE" sz="1400" i="1" dirty="0"/>
              <a:t>La Libre</a:t>
            </a:r>
          </a:p>
        </p:txBody>
      </p:sp>
      <p:cxnSp>
        <p:nvCxnSpPr>
          <p:cNvPr id="43" name="Connecteur droit 42">
            <a:extLst>
              <a:ext uri="{FF2B5EF4-FFF2-40B4-BE49-F238E27FC236}">
                <a16:creationId xmlns:a16="http://schemas.microsoft.com/office/drawing/2014/main" id="{492094F3-1032-4893-93EE-EEA150FBCE4C}"/>
              </a:ext>
            </a:extLst>
          </p:cNvPr>
          <p:cNvCxnSpPr>
            <a:cxnSpLocks/>
          </p:cNvCxnSpPr>
          <p:nvPr/>
        </p:nvCxnSpPr>
        <p:spPr>
          <a:xfrm flipV="1">
            <a:off x="9755216" y="2559047"/>
            <a:ext cx="0" cy="1807420"/>
          </a:xfrm>
          <a:prstGeom prst="line">
            <a:avLst/>
          </a:prstGeom>
          <a:ln w="412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44" name="Image 43">
            <a:hlinkClick r:id="rId4"/>
            <a:extLst>
              <a:ext uri="{FF2B5EF4-FFF2-40B4-BE49-F238E27FC236}">
                <a16:creationId xmlns:a16="http://schemas.microsoft.com/office/drawing/2014/main" id="{4EBEBBEB-B97E-4551-9333-6435BE8AB20F}"/>
              </a:ext>
            </a:extLst>
          </p:cNvPr>
          <p:cNvPicPr>
            <a:picLocks noChangeAspect="1"/>
          </p:cNvPicPr>
          <p:nvPr/>
        </p:nvPicPr>
        <p:blipFill>
          <a:blip r:embed="rId5"/>
          <a:stretch>
            <a:fillRect/>
          </a:stretch>
        </p:blipFill>
        <p:spPr>
          <a:xfrm>
            <a:off x="8856649" y="363704"/>
            <a:ext cx="1612096" cy="954107"/>
          </a:xfrm>
          <a:prstGeom prst="rect">
            <a:avLst/>
          </a:prstGeom>
        </p:spPr>
      </p:pic>
      <p:cxnSp>
        <p:nvCxnSpPr>
          <p:cNvPr id="48" name="Connecteur droit 47">
            <a:extLst>
              <a:ext uri="{FF2B5EF4-FFF2-40B4-BE49-F238E27FC236}">
                <a16:creationId xmlns:a16="http://schemas.microsoft.com/office/drawing/2014/main" id="{62CE03A5-E2D3-4D09-82EE-8666B6061A85}"/>
              </a:ext>
            </a:extLst>
          </p:cNvPr>
          <p:cNvCxnSpPr>
            <a:cxnSpLocks/>
            <a:stCxn id="13" idx="4"/>
          </p:cNvCxnSpPr>
          <p:nvPr/>
        </p:nvCxnSpPr>
        <p:spPr>
          <a:xfrm>
            <a:off x="4085910" y="4482454"/>
            <a:ext cx="0" cy="378986"/>
          </a:xfrm>
          <a:prstGeom prst="line">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2A688B58-543B-4C79-A1CA-6A31CAE2B186}"/>
              </a:ext>
            </a:extLst>
          </p:cNvPr>
          <p:cNvCxnSpPr>
            <a:cxnSpLocks/>
          </p:cNvCxnSpPr>
          <p:nvPr/>
        </p:nvCxnSpPr>
        <p:spPr>
          <a:xfrm flipH="1" flipV="1">
            <a:off x="6050453" y="3799525"/>
            <a:ext cx="1" cy="495170"/>
          </a:xfrm>
          <a:prstGeom prst="line">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EE9B5029-FC67-47D8-A81B-8BA22D264D31}"/>
              </a:ext>
            </a:extLst>
          </p:cNvPr>
          <p:cNvCxnSpPr>
            <a:cxnSpLocks/>
          </p:cNvCxnSpPr>
          <p:nvPr/>
        </p:nvCxnSpPr>
        <p:spPr>
          <a:xfrm flipV="1">
            <a:off x="8397695" y="3934964"/>
            <a:ext cx="0" cy="296325"/>
          </a:xfrm>
          <a:prstGeom prst="line">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D37DF308-8286-4B3A-A8BA-3E33BE92B69F}"/>
              </a:ext>
            </a:extLst>
          </p:cNvPr>
          <p:cNvSpPr/>
          <p:nvPr/>
        </p:nvSpPr>
        <p:spPr>
          <a:xfrm>
            <a:off x="3672192" y="4889698"/>
            <a:ext cx="1996129" cy="1169551"/>
          </a:xfrm>
          <a:prstGeom prst="rect">
            <a:avLst/>
          </a:prstGeom>
          <a:solidFill>
            <a:schemeClr val="bg1">
              <a:lumMod val="85000"/>
            </a:schemeClr>
          </a:solidFill>
        </p:spPr>
        <p:txBody>
          <a:bodyPr wrap="square">
            <a:spAutoFit/>
          </a:bodyPr>
          <a:lstStyle/>
          <a:p>
            <a:r>
              <a:rPr lang="fr-FR" sz="1400" b="1" i="1" dirty="0"/>
              <a:t>Brouillon d’avant-projet d’ordonnance</a:t>
            </a:r>
          </a:p>
          <a:p>
            <a:r>
              <a:rPr lang="fr-FR" sz="1400" b="1" i="1" dirty="0"/>
              <a:t>Bruxelles Numérique</a:t>
            </a:r>
          </a:p>
          <a:p>
            <a:r>
              <a:rPr lang="fr-FR" sz="1400" dirty="0"/>
              <a:t>Aucune alternative au numérique n'est prévue.</a:t>
            </a:r>
          </a:p>
        </p:txBody>
      </p:sp>
      <p:sp>
        <p:nvSpPr>
          <p:cNvPr id="51" name="ZoneTexte 50">
            <a:extLst>
              <a:ext uri="{FF2B5EF4-FFF2-40B4-BE49-F238E27FC236}">
                <a16:creationId xmlns:a16="http://schemas.microsoft.com/office/drawing/2014/main" id="{A009042F-5617-4448-BC35-2E991E73C7E8}"/>
              </a:ext>
            </a:extLst>
          </p:cNvPr>
          <p:cNvSpPr txBox="1"/>
          <p:nvPr/>
        </p:nvSpPr>
        <p:spPr>
          <a:xfrm>
            <a:off x="8326504" y="1379229"/>
            <a:ext cx="2152115" cy="1169551"/>
          </a:xfrm>
          <a:prstGeom prst="rect">
            <a:avLst/>
          </a:prstGeom>
          <a:noFill/>
          <a:ln w="25400">
            <a:solidFill>
              <a:srgbClr val="FF0000"/>
            </a:solidFill>
          </a:ln>
        </p:spPr>
        <p:txBody>
          <a:bodyPr wrap="square" rtlCol="0">
            <a:spAutoFit/>
          </a:bodyPr>
          <a:lstStyle/>
          <a:p>
            <a:r>
              <a:rPr lang="fr-FR" sz="1400" b="1" dirty="0"/>
              <a:t>Rassemblement</a:t>
            </a:r>
            <a:r>
              <a:rPr lang="fr-FR" sz="1400" dirty="0"/>
              <a:t> </a:t>
            </a:r>
          </a:p>
          <a:p>
            <a:r>
              <a:rPr lang="fr-FR" sz="1400" dirty="0"/>
              <a:t>06/12/2022</a:t>
            </a:r>
          </a:p>
          <a:p>
            <a:r>
              <a:rPr lang="fr-FR" sz="1400" dirty="0"/>
              <a:t>Place de l'Albertine </a:t>
            </a:r>
          </a:p>
          <a:p>
            <a:r>
              <a:rPr lang="fr-FR" sz="1400" dirty="0">
                <a:hlinkClick r:id="rId6"/>
              </a:rPr>
              <a:t>https://www.youtube.com/watch?v=zHHfTZCo4qg</a:t>
            </a:r>
            <a:endParaRPr lang="fr-FR" sz="1400" dirty="0"/>
          </a:p>
        </p:txBody>
      </p:sp>
      <p:sp>
        <p:nvSpPr>
          <p:cNvPr id="53" name="Rectangle 52">
            <a:extLst>
              <a:ext uri="{FF2B5EF4-FFF2-40B4-BE49-F238E27FC236}">
                <a16:creationId xmlns:a16="http://schemas.microsoft.com/office/drawing/2014/main" id="{EB6940F8-7E07-4B19-8A2F-90369DE7D9ED}"/>
              </a:ext>
            </a:extLst>
          </p:cNvPr>
          <p:cNvSpPr/>
          <p:nvPr/>
        </p:nvSpPr>
        <p:spPr>
          <a:xfrm>
            <a:off x="1453288" y="4901907"/>
            <a:ext cx="1996129" cy="1600438"/>
          </a:xfrm>
          <a:prstGeom prst="rect">
            <a:avLst/>
          </a:prstGeom>
          <a:solidFill>
            <a:schemeClr val="bg1">
              <a:lumMod val="85000"/>
            </a:schemeClr>
          </a:solidFill>
        </p:spPr>
        <p:txBody>
          <a:bodyPr wrap="square">
            <a:spAutoFit/>
          </a:bodyPr>
          <a:lstStyle/>
          <a:p>
            <a:r>
              <a:rPr lang="fr-FR" sz="1400" b="1" i="1" dirty="0"/>
              <a:t>Participation journée de consultation sur le projet d’ordonnance ‘Brussels Digital </a:t>
            </a:r>
            <a:r>
              <a:rPr lang="fr-FR" sz="1400" b="1" i="1" dirty="0" err="1"/>
              <a:t>Act</a:t>
            </a:r>
            <a:r>
              <a:rPr lang="fr-FR" sz="1400" b="1" i="1" dirty="0"/>
              <a:t>’ </a:t>
            </a:r>
          </a:p>
          <a:p>
            <a:r>
              <a:rPr lang="fr-FR" sz="1400" dirty="0"/>
              <a:t>10/2021</a:t>
            </a:r>
          </a:p>
          <a:p>
            <a:r>
              <a:rPr lang="fr-FR" sz="1400" dirty="0" smtClean="0"/>
              <a:t>Organisée </a:t>
            </a:r>
            <a:r>
              <a:rPr lang="fr-FR" sz="1400" dirty="0"/>
              <a:t>par le CIRB et </a:t>
            </a:r>
            <a:r>
              <a:rPr lang="fr-FR" sz="1400" dirty="0" err="1"/>
              <a:t>Easy.brussels</a:t>
            </a:r>
            <a:endParaRPr lang="fr-FR" sz="1400" dirty="0"/>
          </a:p>
        </p:txBody>
      </p:sp>
      <p:sp>
        <p:nvSpPr>
          <p:cNvPr id="54" name="ZoneTexte 53">
            <a:extLst>
              <a:ext uri="{FF2B5EF4-FFF2-40B4-BE49-F238E27FC236}">
                <a16:creationId xmlns:a16="http://schemas.microsoft.com/office/drawing/2014/main" id="{52499993-93A0-49AB-B537-FCF99153A439}"/>
              </a:ext>
            </a:extLst>
          </p:cNvPr>
          <p:cNvSpPr txBox="1"/>
          <p:nvPr/>
        </p:nvSpPr>
        <p:spPr>
          <a:xfrm>
            <a:off x="5747832" y="2411529"/>
            <a:ext cx="1193593" cy="1384995"/>
          </a:xfrm>
          <a:prstGeom prst="rect">
            <a:avLst/>
          </a:prstGeom>
          <a:noFill/>
          <a:ln w="25400">
            <a:solidFill>
              <a:srgbClr val="FFFF00"/>
            </a:solidFill>
          </a:ln>
        </p:spPr>
        <p:txBody>
          <a:bodyPr wrap="square" rtlCol="0">
            <a:spAutoFit/>
          </a:bodyPr>
          <a:lstStyle/>
          <a:p>
            <a:r>
              <a:rPr lang="fr-FR" sz="1400" b="1" dirty="0"/>
              <a:t>Jeudi de l’Hémicycle du Parlement francophone bruxellois</a:t>
            </a:r>
            <a:endParaRPr lang="fr-BE" sz="1400" b="1" dirty="0"/>
          </a:p>
          <a:p>
            <a:r>
              <a:rPr lang="fr-BE" sz="1400" dirty="0"/>
              <a:t>6/10/2022</a:t>
            </a:r>
          </a:p>
        </p:txBody>
      </p:sp>
      <p:sp>
        <p:nvSpPr>
          <p:cNvPr id="55" name="Ellipse 54">
            <a:extLst>
              <a:ext uri="{FF2B5EF4-FFF2-40B4-BE49-F238E27FC236}">
                <a16:creationId xmlns:a16="http://schemas.microsoft.com/office/drawing/2014/main" id="{57416EDE-55BC-4C03-9AC5-88669BDF1C00}"/>
              </a:ext>
            </a:extLst>
          </p:cNvPr>
          <p:cNvSpPr/>
          <p:nvPr/>
        </p:nvSpPr>
        <p:spPr>
          <a:xfrm>
            <a:off x="352454" y="4258476"/>
            <a:ext cx="228600" cy="2484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7" name="Connecteur droit 56">
            <a:extLst>
              <a:ext uri="{FF2B5EF4-FFF2-40B4-BE49-F238E27FC236}">
                <a16:creationId xmlns:a16="http://schemas.microsoft.com/office/drawing/2014/main" id="{91ED2941-C5C6-4B5D-86EC-0F7740F354BA}"/>
              </a:ext>
            </a:extLst>
          </p:cNvPr>
          <p:cNvCxnSpPr>
            <a:cxnSpLocks/>
          </p:cNvCxnSpPr>
          <p:nvPr/>
        </p:nvCxnSpPr>
        <p:spPr>
          <a:xfrm flipV="1">
            <a:off x="466754" y="2937298"/>
            <a:ext cx="0" cy="1365693"/>
          </a:xfrm>
          <a:prstGeom prst="line">
            <a:avLst/>
          </a:prstGeom>
          <a:ln w="412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C1BBBFDB-5053-4C15-BC52-B86FB1160709}"/>
              </a:ext>
            </a:extLst>
          </p:cNvPr>
          <p:cNvSpPr txBox="1"/>
          <p:nvPr/>
        </p:nvSpPr>
        <p:spPr>
          <a:xfrm>
            <a:off x="255178" y="1684229"/>
            <a:ext cx="1529378" cy="1169551"/>
          </a:xfrm>
          <a:prstGeom prst="rect">
            <a:avLst/>
          </a:prstGeom>
          <a:noFill/>
          <a:ln w="25400">
            <a:solidFill>
              <a:schemeClr val="accent1"/>
            </a:solidFill>
          </a:ln>
        </p:spPr>
        <p:txBody>
          <a:bodyPr wrap="square" rtlCol="0">
            <a:spAutoFit/>
          </a:bodyPr>
          <a:lstStyle/>
          <a:p>
            <a:r>
              <a:rPr lang="fr-BE" sz="1400" b="1" dirty="0"/>
              <a:t>Étude </a:t>
            </a:r>
            <a:r>
              <a:rPr lang="fr-BE" sz="1400" b="1" dirty="0" smtClean="0"/>
              <a:t>LEEB sur </a:t>
            </a:r>
            <a:r>
              <a:rPr lang="fr-BE" sz="1400" b="1" dirty="0"/>
              <a:t>la dématérialisation des services d’intérêt général</a:t>
            </a:r>
          </a:p>
          <a:p>
            <a:r>
              <a:rPr lang="fr-BE" sz="1400" dirty="0"/>
              <a:t>2019-2022</a:t>
            </a:r>
          </a:p>
        </p:txBody>
      </p:sp>
      <p:sp>
        <p:nvSpPr>
          <p:cNvPr id="69" name="Ellipse 68">
            <a:extLst>
              <a:ext uri="{FF2B5EF4-FFF2-40B4-BE49-F238E27FC236}">
                <a16:creationId xmlns:a16="http://schemas.microsoft.com/office/drawing/2014/main" id="{A793F837-672B-4ADC-AD54-D4EFF12AA4CF}"/>
              </a:ext>
            </a:extLst>
          </p:cNvPr>
          <p:cNvSpPr/>
          <p:nvPr/>
        </p:nvSpPr>
        <p:spPr>
          <a:xfrm>
            <a:off x="935430" y="4279762"/>
            <a:ext cx="228600" cy="248456"/>
          </a:xfrm>
          <a:prstGeom prst="ellipse">
            <a:avLst/>
          </a:prstGeom>
          <a:solidFill>
            <a:srgbClr val="21F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0" name="Connecteur droit 69">
            <a:extLst>
              <a:ext uri="{FF2B5EF4-FFF2-40B4-BE49-F238E27FC236}">
                <a16:creationId xmlns:a16="http://schemas.microsoft.com/office/drawing/2014/main" id="{90F2D130-9BAD-4D81-AC79-FF8F713BC386}"/>
              </a:ext>
            </a:extLst>
          </p:cNvPr>
          <p:cNvCxnSpPr>
            <a:cxnSpLocks/>
          </p:cNvCxnSpPr>
          <p:nvPr/>
        </p:nvCxnSpPr>
        <p:spPr>
          <a:xfrm flipH="1" flipV="1">
            <a:off x="2400535" y="3978575"/>
            <a:ext cx="3403" cy="273846"/>
          </a:xfrm>
          <a:prstGeom prst="line">
            <a:avLst/>
          </a:prstGeom>
          <a:ln w="41275">
            <a:solidFill>
              <a:srgbClr val="21F117"/>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96550AEE-E245-415F-9DA3-4DECC7F38186}"/>
              </a:ext>
            </a:extLst>
          </p:cNvPr>
          <p:cNvSpPr txBox="1"/>
          <p:nvPr/>
        </p:nvSpPr>
        <p:spPr>
          <a:xfrm>
            <a:off x="2024610" y="2999039"/>
            <a:ext cx="1391816" cy="954107"/>
          </a:xfrm>
          <a:prstGeom prst="rect">
            <a:avLst/>
          </a:prstGeom>
          <a:noFill/>
          <a:ln w="25400">
            <a:solidFill>
              <a:srgbClr val="21F117"/>
            </a:solidFill>
          </a:ln>
        </p:spPr>
        <p:txBody>
          <a:bodyPr wrap="square" rtlCol="0">
            <a:spAutoFit/>
          </a:bodyPr>
          <a:lstStyle/>
          <a:p>
            <a:r>
              <a:rPr lang="fr-FR" sz="1400" b="1" dirty="0"/>
              <a:t>Campagne LEE</a:t>
            </a:r>
          </a:p>
          <a:p>
            <a:r>
              <a:rPr lang="fr-FR" sz="1400" b="1" dirty="0"/>
              <a:t>« Les oubliés du numérique »</a:t>
            </a:r>
            <a:r>
              <a:rPr lang="fr-FR" sz="1400" dirty="0"/>
              <a:t> 8/09/2021</a:t>
            </a:r>
          </a:p>
        </p:txBody>
      </p:sp>
      <p:cxnSp>
        <p:nvCxnSpPr>
          <p:cNvPr id="74" name="Connecteur droit 73">
            <a:extLst>
              <a:ext uri="{FF2B5EF4-FFF2-40B4-BE49-F238E27FC236}">
                <a16:creationId xmlns:a16="http://schemas.microsoft.com/office/drawing/2014/main" id="{05804E37-4352-4586-9A97-BC82CF073CF5}"/>
              </a:ext>
            </a:extLst>
          </p:cNvPr>
          <p:cNvCxnSpPr>
            <a:cxnSpLocks/>
          </p:cNvCxnSpPr>
          <p:nvPr/>
        </p:nvCxnSpPr>
        <p:spPr>
          <a:xfrm flipV="1">
            <a:off x="1036939" y="3978575"/>
            <a:ext cx="0" cy="306196"/>
          </a:xfrm>
          <a:prstGeom prst="line">
            <a:avLst/>
          </a:prstGeom>
          <a:ln w="41275">
            <a:solidFill>
              <a:srgbClr val="21F117"/>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010E8E0E-7B1B-4C62-9FE1-5B2641056811}"/>
              </a:ext>
            </a:extLst>
          </p:cNvPr>
          <p:cNvSpPr/>
          <p:nvPr/>
        </p:nvSpPr>
        <p:spPr>
          <a:xfrm>
            <a:off x="2305188" y="4242237"/>
            <a:ext cx="228600" cy="248456"/>
          </a:xfrm>
          <a:prstGeom prst="ellipse">
            <a:avLst/>
          </a:prstGeom>
          <a:solidFill>
            <a:srgbClr val="21F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8" name="ZoneTexte 77">
            <a:extLst>
              <a:ext uri="{FF2B5EF4-FFF2-40B4-BE49-F238E27FC236}">
                <a16:creationId xmlns:a16="http://schemas.microsoft.com/office/drawing/2014/main" id="{EEAAC3BA-2EB2-416E-A2B4-F6A11DC1329A}"/>
              </a:ext>
            </a:extLst>
          </p:cNvPr>
          <p:cNvSpPr txBox="1"/>
          <p:nvPr/>
        </p:nvSpPr>
        <p:spPr>
          <a:xfrm>
            <a:off x="624164" y="2992038"/>
            <a:ext cx="1360100" cy="954107"/>
          </a:xfrm>
          <a:prstGeom prst="rect">
            <a:avLst/>
          </a:prstGeom>
          <a:noFill/>
          <a:ln w="25400">
            <a:solidFill>
              <a:srgbClr val="21F117"/>
            </a:solidFill>
          </a:ln>
        </p:spPr>
        <p:txBody>
          <a:bodyPr wrap="square" rtlCol="0">
            <a:spAutoFit/>
          </a:bodyPr>
          <a:lstStyle/>
          <a:p>
            <a:r>
              <a:rPr lang="fr-FR" sz="1400" b="1" dirty="0"/>
              <a:t>Campagne LEE</a:t>
            </a:r>
          </a:p>
          <a:p>
            <a:r>
              <a:rPr lang="fr-FR" sz="1400" b="1" dirty="0"/>
              <a:t>« Les oubliés du numérique »</a:t>
            </a:r>
            <a:r>
              <a:rPr lang="fr-FR" sz="1400" dirty="0"/>
              <a:t> 8/09/2020</a:t>
            </a:r>
          </a:p>
        </p:txBody>
      </p:sp>
      <p:sp>
        <p:nvSpPr>
          <p:cNvPr id="80" name="Ellipse 79">
            <a:extLst>
              <a:ext uri="{FF2B5EF4-FFF2-40B4-BE49-F238E27FC236}">
                <a16:creationId xmlns:a16="http://schemas.microsoft.com/office/drawing/2014/main" id="{8743FB8A-AE17-4FEC-865B-A91C36A9D948}"/>
              </a:ext>
            </a:extLst>
          </p:cNvPr>
          <p:cNvSpPr/>
          <p:nvPr/>
        </p:nvSpPr>
        <p:spPr>
          <a:xfrm>
            <a:off x="8397695" y="4644614"/>
            <a:ext cx="1795429" cy="111357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bg1">
                    <a:lumMod val="50000"/>
                  </a:schemeClr>
                </a:solidFill>
              </a:rPr>
              <a:t>Rencontres avec des partis politiques</a:t>
            </a:r>
          </a:p>
        </p:txBody>
      </p:sp>
      <p:sp>
        <p:nvSpPr>
          <p:cNvPr id="81" name="ZoneTexte 80">
            <a:extLst>
              <a:ext uri="{FF2B5EF4-FFF2-40B4-BE49-F238E27FC236}">
                <a16:creationId xmlns:a16="http://schemas.microsoft.com/office/drawing/2014/main" id="{DA31780C-D589-489C-9190-BBC40D425057}"/>
              </a:ext>
            </a:extLst>
          </p:cNvPr>
          <p:cNvSpPr txBox="1"/>
          <p:nvPr/>
        </p:nvSpPr>
        <p:spPr>
          <a:xfrm>
            <a:off x="8200012" y="2748595"/>
            <a:ext cx="1328466" cy="1169551"/>
          </a:xfrm>
          <a:prstGeom prst="rect">
            <a:avLst/>
          </a:prstGeom>
          <a:noFill/>
          <a:ln w="25400">
            <a:solidFill>
              <a:srgbClr val="FFFF00"/>
            </a:solidFill>
          </a:ln>
        </p:spPr>
        <p:txBody>
          <a:bodyPr wrap="square" rtlCol="0">
            <a:spAutoFit/>
          </a:bodyPr>
          <a:lstStyle/>
          <a:p>
            <a:r>
              <a:rPr lang="fr-BE" sz="1400" b="1" dirty="0"/>
              <a:t>Rencontre </a:t>
            </a:r>
            <a:r>
              <a:rPr lang="fr-BE" sz="1400" dirty="0"/>
              <a:t>avec le cabinet du Ministre de la transition digitale</a:t>
            </a:r>
          </a:p>
        </p:txBody>
      </p:sp>
      <p:sp>
        <p:nvSpPr>
          <p:cNvPr id="46" name="ZoneTexte 45">
            <a:extLst>
              <a:ext uri="{FF2B5EF4-FFF2-40B4-BE49-F238E27FC236}">
                <a16:creationId xmlns:a16="http://schemas.microsoft.com/office/drawing/2014/main" id="{A5DCF476-13F7-4862-97D6-57C73856895F}"/>
              </a:ext>
            </a:extLst>
          </p:cNvPr>
          <p:cNvSpPr txBox="1"/>
          <p:nvPr/>
        </p:nvSpPr>
        <p:spPr>
          <a:xfrm>
            <a:off x="10047072" y="2937298"/>
            <a:ext cx="1470986" cy="954107"/>
          </a:xfrm>
          <a:prstGeom prst="rect">
            <a:avLst/>
          </a:prstGeom>
          <a:noFill/>
          <a:ln w="25400">
            <a:solidFill>
              <a:srgbClr val="FFFF00"/>
            </a:solidFill>
          </a:ln>
        </p:spPr>
        <p:txBody>
          <a:bodyPr wrap="square" rtlCol="0">
            <a:spAutoFit/>
          </a:bodyPr>
          <a:lstStyle/>
          <a:p>
            <a:r>
              <a:rPr lang="fr-FR" sz="1400" b="1" dirty="0"/>
              <a:t>Rencontre </a:t>
            </a:r>
            <a:r>
              <a:rPr lang="fr-FR" sz="1400" dirty="0"/>
              <a:t>avec le Gouvernement régional 19/01/2023</a:t>
            </a:r>
          </a:p>
        </p:txBody>
      </p:sp>
      <p:sp>
        <p:nvSpPr>
          <p:cNvPr id="47" name="Ellipse 46">
            <a:extLst>
              <a:ext uri="{FF2B5EF4-FFF2-40B4-BE49-F238E27FC236}">
                <a16:creationId xmlns:a16="http://schemas.microsoft.com/office/drawing/2014/main" id="{A568719E-934A-43BD-811F-71B4B98D2DBF}"/>
              </a:ext>
            </a:extLst>
          </p:cNvPr>
          <p:cNvSpPr/>
          <p:nvPr/>
        </p:nvSpPr>
        <p:spPr>
          <a:xfrm>
            <a:off x="10245491" y="4223084"/>
            <a:ext cx="228600" cy="2484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9" name="Connecteur droit 48">
            <a:extLst>
              <a:ext uri="{FF2B5EF4-FFF2-40B4-BE49-F238E27FC236}">
                <a16:creationId xmlns:a16="http://schemas.microsoft.com/office/drawing/2014/main" id="{4C9AF035-359E-4B81-94F8-FAC00A3ABD82}"/>
              </a:ext>
            </a:extLst>
          </p:cNvPr>
          <p:cNvCxnSpPr>
            <a:cxnSpLocks/>
          </p:cNvCxnSpPr>
          <p:nvPr/>
        </p:nvCxnSpPr>
        <p:spPr>
          <a:xfrm flipH="1" flipV="1">
            <a:off x="10359791" y="3934964"/>
            <a:ext cx="19945" cy="349808"/>
          </a:xfrm>
          <a:prstGeom prst="line">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DD7E154-D54A-41B2-8987-FDF12F4BD559}"/>
              </a:ext>
            </a:extLst>
          </p:cNvPr>
          <p:cNvSpPr/>
          <p:nvPr/>
        </p:nvSpPr>
        <p:spPr>
          <a:xfrm>
            <a:off x="10629596" y="398618"/>
            <a:ext cx="1331368" cy="1815882"/>
          </a:xfrm>
          <a:prstGeom prst="rect">
            <a:avLst/>
          </a:prstGeom>
          <a:ln w="25400">
            <a:solidFill>
              <a:schemeClr val="accent1">
                <a:lumMod val="40000"/>
                <a:lumOff val="60000"/>
              </a:schemeClr>
            </a:solidFill>
          </a:ln>
        </p:spPr>
        <p:txBody>
          <a:bodyPr wrap="square">
            <a:spAutoFit/>
          </a:bodyPr>
          <a:lstStyle/>
          <a:p>
            <a:r>
              <a:rPr lang="fr-BE" sz="1400" b="1" dirty="0"/>
              <a:t>Av</a:t>
            </a:r>
            <a:r>
              <a:rPr lang="fr-FR" sz="1400" b="1" dirty="0" err="1"/>
              <a:t>is</a:t>
            </a:r>
            <a:r>
              <a:rPr lang="fr-FR" sz="1400" b="1" dirty="0"/>
              <a:t> d’UNIA </a:t>
            </a:r>
          </a:p>
          <a:p>
            <a:r>
              <a:rPr lang="fr-FR" sz="1400" dirty="0"/>
              <a:t>relatif à l'impact de la digitalisation des services sur </a:t>
            </a:r>
            <a:r>
              <a:rPr lang="fr-FR" sz="1400" dirty="0" smtClean="0"/>
              <a:t>les </a:t>
            </a:r>
            <a:r>
              <a:rPr lang="fr-FR" sz="1400" dirty="0"/>
              <a:t>analphabètes </a:t>
            </a:r>
          </a:p>
          <a:p>
            <a:r>
              <a:rPr lang="fr-FR" sz="1400" dirty="0"/>
              <a:t>03/02/2023</a:t>
            </a:r>
            <a:endParaRPr lang="fr-BE" sz="1400" dirty="0"/>
          </a:p>
        </p:txBody>
      </p:sp>
      <p:cxnSp>
        <p:nvCxnSpPr>
          <p:cNvPr id="50" name="Connecteur droit 49">
            <a:extLst>
              <a:ext uri="{FF2B5EF4-FFF2-40B4-BE49-F238E27FC236}">
                <a16:creationId xmlns:a16="http://schemas.microsoft.com/office/drawing/2014/main" id="{93DC175C-4CBD-4640-BE10-52D3FBBAF793}"/>
              </a:ext>
            </a:extLst>
          </p:cNvPr>
          <p:cNvCxnSpPr>
            <a:cxnSpLocks/>
          </p:cNvCxnSpPr>
          <p:nvPr/>
        </p:nvCxnSpPr>
        <p:spPr>
          <a:xfrm flipH="1" flipV="1">
            <a:off x="11773863" y="2241288"/>
            <a:ext cx="15320" cy="1937493"/>
          </a:xfrm>
          <a:prstGeom prst="line">
            <a:avLst/>
          </a:prstGeom>
          <a:ln w="41275">
            <a:solidFill>
              <a:schemeClr val="accent5">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2" name="Ellipse 51">
            <a:extLst>
              <a:ext uri="{FF2B5EF4-FFF2-40B4-BE49-F238E27FC236}">
                <a16:creationId xmlns:a16="http://schemas.microsoft.com/office/drawing/2014/main" id="{1529B88B-965C-49BE-B42E-DB84FF45CF83}"/>
              </a:ext>
            </a:extLst>
          </p:cNvPr>
          <p:cNvSpPr/>
          <p:nvPr/>
        </p:nvSpPr>
        <p:spPr>
          <a:xfrm>
            <a:off x="11667223" y="4204102"/>
            <a:ext cx="228600" cy="24845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Ellipse 44">
            <a:extLst>
              <a:ext uri="{FF2B5EF4-FFF2-40B4-BE49-F238E27FC236}">
                <a16:creationId xmlns:a16="http://schemas.microsoft.com/office/drawing/2014/main" id="{D931D59E-C0D2-42BE-89AE-6376C2E7B12B}"/>
              </a:ext>
            </a:extLst>
          </p:cNvPr>
          <p:cNvSpPr/>
          <p:nvPr/>
        </p:nvSpPr>
        <p:spPr>
          <a:xfrm>
            <a:off x="5431897" y="4254717"/>
            <a:ext cx="228600" cy="2484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6" name="Connecteur droit 55">
            <a:extLst>
              <a:ext uri="{FF2B5EF4-FFF2-40B4-BE49-F238E27FC236}">
                <a16:creationId xmlns:a16="http://schemas.microsoft.com/office/drawing/2014/main" id="{CD7272E0-FD92-42EC-BD84-F903EC667935}"/>
              </a:ext>
            </a:extLst>
          </p:cNvPr>
          <p:cNvCxnSpPr>
            <a:cxnSpLocks/>
          </p:cNvCxnSpPr>
          <p:nvPr/>
        </p:nvCxnSpPr>
        <p:spPr>
          <a:xfrm flipV="1">
            <a:off x="5573037" y="2316025"/>
            <a:ext cx="17386" cy="1970825"/>
          </a:xfrm>
          <a:prstGeom prst="line">
            <a:avLst/>
          </a:prstGeom>
          <a:ln w="412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58E67B4F-4E44-4B5A-A2F4-3B8481B7091D}"/>
              </a:ext>
            </a:extLst>
          </p:cNvPr>
          <p:cNvSpPr txBox="1"/>
          <p:nvPr/>
        </p:nvSpPr>
        <p:spPr>
          <a:xfrm>
            <a:off x="5467527" y="1460723"/>
            <a:ext cx="1843272" cy="738664"/>
          </a:xfrm>
          <a:prstGeom prst="rect">
            <a:avLst/>
          </a:prstGeom>
          <a:noFill/>
          <a:ln w="25400">
            <a:solidFill>
              <a:srgbClr val="FFC000"/>
            </a:solidFill>
          </a:ln>
        </p:spPr>
        <p:txBody>
          <a:bodyPr wrap="square" rtlCol="0">
            <a:spAutoFit/>
          </a:bodyPr>
          <a:lstStyle/>
          <a:p>
            <a:r>
              <a:rPr lang="fr-BE" sz="1400" b="1" dirty="0"/>
              <a:t>Rencontre associative</a:t>
            </a:r>
          </a:p>
          <a:p>
            <a:endParaRPr lang="fr-BE" sz="1400" dirty="0"/>
          </a:p>
          <a:p>
            <a:r>
              <a:rPr lang="fr-BE" sz="1400" dirty="0"/>
              <a:t>22/09/2022</a:t>
            </a:r>
          </a:p>
        </p:txBody>
      </p:sp>
      <p:pic>
        <p:nvPicPr>
          <p:cNvPr id="62" name="Picture 14" descr="Aucune description de photo disponible.">
            <a:extLst>
              <a:ext uri="{FF2B5EF4-FFF2-40B4-BE49-F238E27FC236}">
                <a16:creationId xmlns:a16="http://schemas.microsoft.com/office/drawing/2014/main" id="{F05BA405-2E36-4EBF-93D1-35E7A0C51FE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381937" y="240031"/>
            <a:ext cx="1172124" cy="11721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DFFA60E-907E-4B46-ADF8-9A912CA48EBC}"/>
              </a:ext>
            </a:extLst>
          </p:cNvPr>
          <p:cNvSpPr/>
          <p:nvPr/>
        </p:nvSpPr>
        <p:spPr>
          <a:xfrm>
            <a:off x="2240918" y="573602"/>
            <a:ext cx="1915203" cy="369332"/>
          </a:xfrm>
          <a:prstGeom prst="rect">
            <a:avLst/>
          </a:prstGeom>
        </p:spPr>
        <p:txBody>
          <a:bodyPr wrap="none">
            <a:spAutoFit/>
          </a:bodyPr>
          <a:lstStyle/>
          <a:p>
            <a:pPr algn="ctr"/>
            <a:r>
              <a:rPr lang="fr-BE" b="1" cap="all" dirty="0">
                <a:solidFill>
                  <a:srgbClr val="A11F1E"/>
                </a:solidFill>
                <a:latin typeface="Montserrat"/>
              </a:rPr>
              <a:t>COLLECTIF PUNCH</a:t>
            </a:r>
            <a:endParaRPr lang="fr-BE" b="1" i="0" cap="all" dirty="0">
              <a:solidFill>
                <a:srgbClr val="A11F1E"/>
              </a:solidFill>
              <a:effectLst/>
              <a:latin typeface="Montserrat"/>
            </a:endParaRPr>
          </a:p>
        </p:txBody>
      </p:sp>
      <p:pic>
        <p:nvPicPr>
          <p:cNvPr id="63" name="Image 62">
            <a:extLst>
              <a:ext uri="{FF2B5EF4-FFF2-40B4-BE49-F238E27FC236}">
                <a16:creationId xmlns:a16="http://schemas.microsoft.com/office/drawing/2014/main" id="{3149E202-BC76-42B3-A568-BF09617E21BB}"/>
              </a:ext>
            </a:extLst>
          </p:cNvPr>
          <p:cNvPicPr>
            <a:picLocks noChangeAspect="1"/>
          </p:cNvPicPr>
          <p:nvPr/>
        </p:nvPicPr>
        <p:blipFill>
          <a:blip r:embed="rId8"/>
          <a:stretch>
            <a:fillRect/>
          </a:stretch>
        </p:blipFill>
        <p:spPr>
          <a:xfrm>
            <a:off x="2109066" y="967021"/>
            <a:ext cx="1307360" cy="1058341"/>
          </a:xfrm>
          <a:prstGeom prst="rect">
            <a:avLst/>
          </a:prstGeom>
        </p:spPr>
      </p:pic>
      <p:pic>
        <p:nvPicPr>
          <p:cNvPr id="1028" name="Picture 4" descr="https://www.picol.be/local/cache-vignettes/L200xH200/logo_csl_2019_v11-57dd7.jpg?1672130287">
            <a:extLst>
              <a:ext uri="{FF2B5EF4-FFF2-40B4-BE49-F238E27FC236}">
                <a16:creationId xmlns:a16="http://schemas.microsoft.com/office/drawing/2014/main" id="{E21B968C-E4B0-4B20-AA0F-7810C6095B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7728" y="1901131"/>
            <a:ext cx="949884" cy="94988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e qui nous arrive">
            <a:extLst>
              <a:ext uri="{FF2B5EF4-FFF2-40B4-BE49-F238E27FC236}">
                <a16:creationId xmlns:a16="http://schemas.microsoft.com/office/drawing/2014/main" id="{78969AB8-CA0F-407D-9935-46699E779449}"/>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234837" y="1480483"/>
            <a:ext cx="1075962" cy="97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28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548CD6E1-E179-4449-A31A-71C4463ACC7F}"/>
              </a:ext>
            </a:extLst>
          </p:cNvPr>
          <p:cNvCxnSpPr>
            <a:cxnSpLocks/>
          </p:cNvCxnSpPr>
          <p:nvPr/>
        </p:nvCxnSpPr>
        <p:spPr>
          <a:xfrm flipV="1">
            <a:off x="381205" y="4318780"/>
            <a:ext cx="11585734" cy="54374"/>
          </a:xfrm>
          <a:prstGeom prst="line">
            <a:avLst/>
          </a:prstGeom>
          <a:ln w="238125" cap="rnd">
            <a:gradFill flip="none" rotWithShape="1">
              <a:gsLst>
                <a:gs pos="94000">
                  <a:srgbClr val="002060"/>
                </a:gs>
                <a:gs pos="52000">
                  <a:srgbClr val="7030A0"/>
                </a:gs>
              </a:gsLst>
              <a:lin ang="0" scaled="1"/>
              <a:tileRect/>
            </a:gradFill>
            <a:tailEnd type="none"/>
          </a:ln>
        </p:spPr>
        <p:style>
          <a:lnRef idx="3">
            <a:schemeClr val="accent1"/>
          </a:lnRef>
          <a:fillRef idx="0">
            <a:schemeClr val="accent1"/>
          </a:fillRef>
          <a:effectRef idx="2">
            <a:schemeClr val="accent1"/>
          </a:effectRef>
          <a:fontRef idx="minor">
            <a:schemeClr val="tx1"/>
          </a:fontRef>
        </p:style>
      </p:cxnSp>
      <p:sp>
        <p:nvSpPr>
          <p:cNvPr id="9" name="Ellipse 8">
            <a:extLst>
              <a:ext uri="{FF2B5EF4-FFF2-40B4-BE49-F238E27FC236}">
                <a16:creationId xmlns:a16="http://schemas.microsoft.com/office/drawing/2014/main" id="{89656976-A53A-467B-855B-D41521CCE19D}"/>
              </a:ext>
            </a:extLst>
          </p:cNvPr>
          <p:cNvSpPr/>
          <p:nvPr/>
        </p:nvSpPr>
        <p:spPr>
          <a:xfrm>
            <a:off x="442157" y="4252829"/>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a:extLst>
              <a:ext uri="{FF2B5EF4-FFF2-40B4-BE49-F238E27FC236}">
                <a16:creationId xmlns:a16="http://schemas.microsoft.com/office/drawing/2014/main" id="{04D36795-3910-484B-867A-0634EFD3D8F7}"/>
              </a:ext>
            </a:extLst>
          </p:cNvPr>
          <p:cNvSpPr/>
          <p:nvPr/>
        </p:nvSpPr>
        <p:spPr>
          <a:xfrm>
            <a:off x="743303" y="4244433"/>
            <a:ext cx="228600" cy="248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a:extLst>
              <a:ext uri="{FF2B5EF4-FFF2-40B4-BE49-F238E27FC236}">
                <a16:creationId xmlns:a16="http://schemas.microsoft.com/office/drawing/2014/main" id="{8A506896-903D-4447-9A4A-A4EFFC89B822}"/>
              </a:ext>
            </a:extLst>
          </p:cNvPr>
          <p:cNvSpPr/>
          <p:nvPr/>
        </p:nvSpPr>
        <p:spPr>
          <a:xfrm>
            <a:off x="1528837" y="4221238"/>
            <a:ext cx="228600" cy="2484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a:extLst>
              <a:ext uri="{FF2B5EF4-FFF2-40B4-BE49-F238E27FC236}">
                <a16:creationId xmlns:a16="http://schemas.microsoft.com/office/drawing/2014/main" id="{A2D5C0E0-3E57-4EC8-8CB2-3FF47CA4A098}"/>
              </a:ext>
            </a:extLst>
          </p:cNvPr>
          <p:cNvSpPr/>
          <p:nvPr/>
        </p:nvSpPr>
        <p:spPr>
          <a:xfrm>
            <a:off x="3282394" y="4221238"/>
            <a:ext cx="228600" cy="248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llipse 16">
            <a:extLst>
              <a:ext uri="{FF2B5EF4-FFF2-40B4-BE49-F238E27FC236}">
                <a16:creationId xmlns:a16="http://schemas.microsoft.com/office/drawing/2014/main" id="{D77E9686-9F8B-4132-BC02-D04343A253EC}"/>
              </a:ext>
            </a:extLst>
          </p:cNvPr>
          <p:cNvSpPr/>
          <p:nvPr/>
        </p:nvSpPr>
        <p:spPr>
          <a:xfrm>
            <a:off x="3855096" y="4221238"/>
            <a:ext cx="228600" cy="248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a:extLst>
              <a:ext uri="{FF2B5EF4-FFF2-40B4-BE49-F238E27FC236}">
                <a16:creationId xmlns:a16="http://schemas.microsoft.com/office/drawing/2014/main" id="{1EB91683-57BB-49F2-A320-0EC157198079}"/>
              </a:ext>
            </a:extLst>
          </p:cNvPr>
          <p:cNvSpPr/>
          <p:nvPr/>
        </p:nvSpPr>
        <p:spPr>
          <a:xfrm>
            <a:off x="5435051" y="4199642"/>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a:extLst>
              <a:ext uri="{FF2B5EF4-FFF2-40B4-BE49-F238E27FC236}">
                <a16:creationId xmlns:a16="http://schemas.microsoft.com/office/drawing/2014/main" id="{F5450118-6C22-471D-94F8-89ED92D36B81}"/>
              </a:ext>
            </a:extLst>
          </p:cNvPr>
          <p:cNvSpPr/>
          <p:nvPr/>
        </p:nvSpPr>
        <p:spPr>
          <a:xfrm>
            <a:off x="6799410" y="4179986"/>
            <a:ext cx="245344" cy="2699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1" name="Connecteur droit 20">
            <a:extLst>
              <a:ext uri="{FF2B5EF4-FFF2-40B4-BE49-F238E27FC236}">
                <a16:creationId xmlns:a16="http://schemas.microsoft.com/office/drawing/2014/main" id="{12412B70-993B-466D-AEDF-01A3B2C26D93}"/>
              </a:ext>
            </a:extLst>
          </p:cNvPr>
          <p:cNvCxnSpPr>
            <a:cxnSpLocks/>
          </p:cNvCxnSpPr>
          <p:nvPr/>
        </p:nvCxnSpPr>
        <p:spPr>
          <a:xfrm flipV="1">
            <a:off x="556457" y="4457508"/>
            <a:ext cx="0" cy="383781"/>
          </a:xfrm>
          <a:prstGeom prst="line">
            <a:avLst/>
          </a:prstGeom>
          <a:ln w="41275">
            <a:solidFill>
              <a:schemeClr val="bg1">
                <a:lumMod val="6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8D41C18-4ACA-44C6-80B9-E17248887AA5}"/>
              </a:ext>
            </a:extLst>
          </p:cNvPr>
          <p:cNvCxnSpPr>
            <a:cxnSpLocks/>
          </p:cNvCxnSpPr>
          <p:nvPr/>
        </p:nvCxnSpPr>
        <p:spPr>
          <a:xfrm flipH="1">
            <a:off x="857965" y="3483973"/>
            <a:ext cx="3293" cy="789902"/>
          </a:xfrm>
          <a:prstGeom prst="line">
            <a:avLst/>
          </a:prstGeom>
          <a:ln w="412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92094F3-1032-4893-93EE-EEA150FBCE4C}"/>
              </a:ext>
            </a:extLst>
          </p:cNvPr>
          <p:cNvCxnSpPr>
            <a:cxnSpLocks/>
          </p:cNvCxnSpPr>
          <p:nvPr/>
        </p:nvCxnSpPr>
        <p:spPr>
          <a:xfrm flipH="1" flipV="1">
            <a:off x="1615740" y="2285197"/>
            <a:ext cx="26312" cy="2011029"/>
          </a:xfrm>
          <a:prstGeom prst="line">
            <a:avLst/>
          </a:prstGeom>
          <a:ln w="4127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56" name="Image 55">
            <a:extLst>
              <a:ext uri="{FF2B5EF4-FFF2-40B4-BE49-F238E27FC236}">
                <a16:creationId xmlns:a16="http://schemas.microsoft.com/office/drawing/2014/main" id="{D62E6824-22B1-4FAC-9C52-6204299C1959}"/>
              </a:ext>
            </a:extLst>
          </p:cNvPr>
          <p:cNvPicPr>
            <a:picLocks noChangeAspect="1"/>
          </p:cNvPicPr>
          <p:nvPr/>
        </p:nvPicPr>
        <p:blipFill>
          <a:blip r:embed="rId2"/>
          <a:stretch>
            <a:fillRect/>
          </a:stretch>
        </p:blipFill>
        <p:spPr>
          <a:xfrm>
            <a:off x="4160370" y="241649"/>
            <a:ext cx="1824007" cy="1163730"/>
          </a:xfrm>
          <a:prstGeom prst="rect">
            <a:avLst/>
          </a:prstGeom>
        </p:spPr>
      </p:pic>
      <p:cxnSp>
        <p:nvCxnSpPr>
          <p:cNvPr id="60" name="Connecteur droit 59">
            <a:extLst>
              <a:ext uri="{FF2B5EF4-FFF2-40B4-BE49-F238E27FC236}">
                <a16:creationId xmlns:a16="http://schemas.microsoft.com/office/drawing/2014/main" id="{2A688B58-543B-4C79-A1CA-6A31CAE2B186}"/>
              </a:ext>
            </a:extLst>
          </p:cNvPr>
          <p:cNvCxnSpPr>
            <a:cxnSpLocks/>
            <a:stCxn id="16" idx="0"/>
          </p:cNvCxnSpPr>
          <p:nvPr/>
        </p:nvCxnSpPr>
        <p:spPr>
          <a:xfrm flipH="1" flipV="1">
            <a:off x="3358600" y="1953235"/>
            <a:ext cx="38094" cy="2268003"/>
          </a:xfrm>
          <a:prstGeom prst="line">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9C0E3545-4EA7-4B5D-960A-4F615819DB98}"/>
              </a:ext>
            </a:extLst>
          </p:cNvPr>
          <p:cNvSpPr txBox="1"/>
          <p:nvPr/>
        </p:nvSpPr>
        <p:spPr>
          <a:xfrm>
            <a:off x="2703710" y="869551"/>
            <a:ext cx="1374393" cy="954107"/>
          </a:xfrm>
          <a:prstGeom prst="rect">
            <a:avLst/>
          </a:prstGeom>
          <a:noFill/>
          <a:ln w="25400">
            <a:solidFill>
              <a:srgbClr val="FF0000"/>
            </a:solidFill>
          </a:ln>
        </p:spPr>
        <p:txBody>
          <a:bodyPr wrap="square" rtlCol="0">
            <a:spAutoFit/>
          </a:bodyPr>
          <a:lstStyle/>
          <a:p>
            <a:r>
              <a:rPr lang="fr-BE" sz="1400" b="1" dirty="0"/>
              <a:t>Rassemblement</a:t>
            </a:r>
          </a:p>
          <a:p>
            <a:r>
              <a:rPr lang="fr-BE" sz="1400" dirty="0"/>
              <a:t>18/04/2022</a:t>
            </a:r>
          </a:p>
          <a:p>
            <a:r>
              <a:rPr lang="fr-BE" sz="1400" dirty="0"/>
              <a:t>Commune d’Anderlecht</a:t>
            </a:r>
          </a:p>
        </p:txBody>
      </p:sp>
      <p:cxnSp>
        <p:nvCxnSpPr>
          <p:cNvPr id="73" name="Connecteur droit 72">
            <a:extLst>
              <a:ext uri="{FF2B5EF4-FFF2-40B4-BE49-F238E27FC236}">
                <a16:creationId xmlns:a16="http://schemas.microsoft.com/office/drawing/2014/main" id="{EE9B5029-FC67-47D8-A81B-8BA22D264D31}"/>
              </a:ext>
            </a:extLst>
          </p:cNvPr>
          <p:cNvCxnSpPr>
            <a:cxnSpLocks/>
          </p:cNvCxnSpPr>
          <p:nvPr/>
        </p:nvCxnSpPr>
        <p:spPr>
          <a:xfrm flipH="1" flipV="1">
            <a:off x="3935619" y="3805415"/>
            <a:ext cx="21153" cy="450098"/>
          </a:xfrm>
          <a:prstGeom prst="line">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3A8D8B98-9552-4F72-82DF-D80C304BE9E3}"/>
              </a:ext>
            </a:extLst>
          </p:cNvPr>
          <p:cNvSpPr txBox="1"/>
          <p:nvPr/>
        </p:nvSpPr>
        <p:spPr>
          <a:xfrm>
            <a:off x="3593188" y="2803849"/>
            <a:ext cx="1374393" cy="954107"/>
          </a:xfrm>
          <a:prstGeom prst="rect">
            <a:avLst/>
          </a:prstGeom>
          <a:noFill/>
          <a:ln w="25400">
            <a:solidFill>
              <a:srgbClr val="FF0000"/>
            </a:solidFill>
          </a:ln>
        </p:spPr>
        <p:txBody>
          <a:bodyPr wrap="square" rtlCol="0">
            <a:spAutoFit/>
          </a:bodyPr>
          <a:lstStyle/>
          <a:p>
            <a:r>
              <a:rPr lang="fr-BE" sz="1400" b="1" dirty="0"/>
              <a:t>Rassemblement</a:t>
            </a:r>
          </a:p>
          <a:p>
            <a:r>
              <a:rPr lang="fr-BE" sz="1400" dirty="0"/>
              <a:t>27/04/2023</a:t>
            </a:r>
          </a:p>
          <a:p>
            <a:r>
              <a:rPr lang="fr-BE" sz="1400" dirty="0"/>
              <a:t>Commune de Molenbeek</a:t>
            </a:r>
          </a:p>
        </p:txBody>
      </p:sp>
      <p:cxnSp>
        <p:nvCxnSpPr>
          <p:cNvPr id="85" name="Connecteur droit 84">
            <a:extLst>
              <a:ext uri="{FF2B5EF4-FFF2-40B4-BE49-F238E27FC236}">
                <a16:creationId xmlns:a16="http://schemas.microsoft.com/office/drawing/2014/main" id="{D858C924-B867-4D8D-BE55-601D3A0D1870}"/>
              </a:ext>
            </a:extLst>
          </p:cNvPr>
          <p:cNvCxnSpPr>
            <a:cxnSpLocks/>
            <a:stCxn id="18" idx="3"/>
          </p:cNvCxnSpPr>
          <p:nvPr/>
        </p:nvCxnSpPr>
        <p:spPr>
          <a:xfrm flipH="1">
            <a:off x="4130887" y="4411712"/>
            <a:ext cx="1337642" cy="487983"/>
          </a:xfrm>
          <a:prstGeom prst="line">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ZoneTexte 98">
            <a:extLst>
              <a:ext uri="{FF2B5EF4-FFF2-40B4-BE49-F238E27FC236}">
                <a16:creationId xmlns:a16="http://schemas.microsoft.com/office/drawing/2014/main" id="{55833FCD-2341-409D-9C19-188B995D38C8}"/>
              </a:ext>
            </a:extLst>
          </p:cNvPr>
          <p:cNvSpPr txBox="1"/>
          <p:nvPr/>
        </p:nvSpPr>
        <p:spPr>
          <a:xfrm>
            <a:off x="3048219" y="4893262"/>
            <a:ext cx="2406267" cy="1384995"/>
          </a:xfrm>
          <a:prstGeom prst="rect">
            <a:avLst/>
          </a:prstGeom>
          <a:solidFill>
            <a:schemeClr val="bg1">
              <a:lumMod val="85000"/>
            </a:schemeClr>
          </a:solidFill>
        </p:spPr>
        <p:txBody>
          <a:bodyPr wrap="square" rtlCol="0">
            <a:spAutoFit/>
          </a:bodyPr>
          <a:lstStyle/>
          <a:p>
            <a:r>
              <a:rPr lang="fr-FR" sz="1400" b="1" i="1" dirty="0"/>
              <a:t>2</a:t>
            </a:r>
            <a:r>
              <a:rPr lang="fr-FR" sz="1400" b="1" i="1" baseline="30000" dirty="0"/>
              <a:t>ème</a:t>
            </a:r>
            <a:r>
              <a:rPr lang="fr-FR" sz="1400" b="1" i="1" dirty="0"/>
              <a:t> lecture du gouvernement</a:t>
            </a:r>
          </a:p>
          <a:p>
            <a:r>
              <a:rPr lang="fr-FR" sz="1400" b="1" i="1" dirty="0"/>
              <a:t>avant-projet d'ordonnance Bruxelles Numérique </a:t>
            </a:r>
          </a:p>
          <a:p>
            <a:r>
              <a:rPr lang="fr-FR" sz="1400" dirty="0"/>
              <a:t>22/06/2023</a:t>
            </a:r>
          </a:p>
          <a:p>
            <a:r>
              <a:rPr lang="fr-FR" sz="1400" dirty="0"/>
              <a:t>garantir « des guichets </a:t>
            </a:r>
            <a:r>
              <a:rPr lang="fr-FR" sz="1400" b="1" dirty="0"/>
              <a:t>et/ou </a:t>
            </a:r>
            <a:r>
              <a:rPr lang="fr-FR" sz="1400" dirty="0"/>
              <a:t>des services téléphoniques » .</a:t>
            </a:r>
          </a:p>
        </p:txBody>
      </p:sp>
      <p:sp>
        <p:nvSpPr>
          <p:cNvPr id="102" name="ZoneTexte 101">
            <a:extLst>
              <a:ext uri="{FF2B5EF4-FFF2-40B4-BE49-F238E27FC236}">
                <a16:creationId xmlns:a16="http://schemas.microsoft.com/office/drawing/2014/main" id="{7D93746A-1B12-4463-BC0E-FD58C77EA843}"/>
              </a:ext>
            </a:extLst>
          </p:cNvPr>
          <p:cNvSpPr txBox="1"/>
          <p:nvPr/>
        </p:nvSpPr>
        <p:spPr>
          <a:xfrm>
            <a:off x="263235" y="4880444"/>
            <a:ext cx="2369099" cy="1384995"/>
          </a:xfrm>
          <a:prstGeom prst="rect">
            <a:avLst/>
          </a:prstGeom>
          <a:solidFill>
            <a:schemeClr val="bg1">
              <a:lumMod val="85000"/>
            </a:schemeClr>
          </a:solidFill>
        </p:spPr>
        <p:txBody>
          <a:bodyPr wrap="square" rtlCol="0">
            <a:spAutoFit/>
          </a:bodyPr>
          <a:lstStyle/>
          <a:p>
            <a:r>
              <a:rPr lang="fr-FR" sz="1400" b="1" i="1" dirty="0"/>
              <a:t>1er lecture du gouvernement </a:t>
            </a:r>
          </a:p>
          <a:p>
            <a:r>
              <a:rPr lang="fr-FR" sz="1400" b="1" i="1" dirty="0"/>
              <a:t>avant-projet d'ordonnance</a:t>
            </a:r>
          </a:p>
          <a:p>
            <a:r>
              <a:rPr lang="fr-FR" sz="1400" b="1" i="1" dirty="0"/>
              <a:t>Bruxelles Numérique </a:t>
            </a:r>
          </a:p>
          <a:p>
            <a:r>
              <a:rPr lang="fr-FR" sz="1400" dirty="0"/>
              <a:t>09/03/2023</a:t>
            </a:r>
          </a:p>
          <a:p>
            <a:r>
              <a:rPr lang="fr-FR" sz="1400" dirty="0"/>
              <a:t>garder une « </a:t>
            </a:r>
            <a:r>
              <a:rPr lang="fr-FR" sz="1400" b="1" dirty="0"/>
              <a:t>alternative </a:t>
            </a:r>
            <a:r>
              <a:rPr lang="fr-FR" sz="1400" dirty="0"/>
              <a:t>au numérique ».</a:t>
            </a:r>
          </a:p>
        </p:txBody>
      </p:sp>
      <p:cxnSp>
        <p:nvCxnSpPr>
          <p:cNvPr id="105" name="Connecteur droit 104">
            <a:extLst>
              <a:ext uri="{FF2B5EF4-FFF2-40B4-BE49-F238E27FC236}">
                <a16:creationId xmlns:a16="http://schemas.microsoft.com/office/drawing/2014/main" id="{1D5794AF-92ED-4CE7-87EB-CE2F47451EA1}"/>
              </a:ext>
            </a:extLst>
          </p:cNvPr>
          <p:cNvCxnSpPr>
            <a:cxnSpLocks/>
          </p:cNvCxnSpPr>
          <p:nvPr/>
        </p:nvCxnSpPr>
        <p:spPr>
          <a:xfrm flipV="1">
            <a:off x="6922082" y="3466622"/>
            <a:ext cx="0" cy="864315"/>
          </a:xfrm>
          <a:prstGeom prst="line">
            <a:avLst/>
          </a:prstGeom>
          <a:ln w="412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6" name="ZoneTexte 105">
            <a:extLst>
              <a:ext uri="{FF2B5EF4-FFF2-40B4-BE49-F238E27FC236}">
                <a16:creationId xmlns:a16="http://schemas.microsoft.com/office/drawing/2014/main" id="{244B8696-4C0F-401E-978B-3058FF1ABB52}"/>
              </a:ext>
            </a:extLst>
          </p:cNvPr>
          <p:cNvSpPr txBox="1"/>
          <p:nvPr/>
        </p:nvSpPr>
        <p:spPr>
          <a:xfrm>
            <a:off x="6683718" y="2250509"/>
            <a:ext cx="1250349" cy="1169551"/>
          </a:xfrm>
          <a:prstGeom prst="rect">
            <a:avLst/>
          </a:prstGeom>
          <a:noFill/>
          <a:ln w="25400">
            <a:solidFill>
              <a:srgbClr val="FF0000"/>
            </a:solidFill>
          </a:ln>
        </p:spPr>
        <p:txBody>
          <a:bodyPr wrap="square" rtlCol="0">
            <a:spAutoFit/>
          </a:bodyPr>
          <a:lstStyle/>
          <a:p>
            <a:r>
              <a:rPr lang="fr-BE" sz="1400" b="1" dirty="0"/>
              <a:t>Témoignages et </a:t>
            </a:r>
          </a:p>
          <a:p>
            <a:r>
              <a:rPr lang="fr-BE" sz="1400" b="1" dirty="0"/>
              <a:t>manifestation </a:t>
            </a:r>
          </a:p>
          <a:p>
            <a:r>
              <a:rPr lang="fr-BE" sz="1400" dirty="0"/>
              <a:t>10/10/2023</a:t>
            </a:r>
          </a:p>
          <a:p>
            <a:r>
              <a:rPr lang="fr-BE" sz="1400" dirty="0"/>
              <a:t>Bruxelles</a:t>
            </a:r>
          </a:p>
        </p:txBody>
      </p:sp>
      <p:cxnSp>
        <p:nvCxnSpPr>
          <p:cNvPr id="114" name="Connecteur droit 113">
            <a:extLst>
              <a:ext uri="{FF2B5EF4-FFF2-40B4-BE49-F238E27FC236}">
                <a16:creationId xmlns:a16="http://schemas.microsoft.com/office/drawing/2014/main" id="{9E45A53C-E0D8-4200-A32A-39121926576E}"/>
              </a:ext>
            </a:extLst>
          </p:cNvPr>
          <p:cNvCxnSpPr>
            <a:cxnSpLocks/>
          </p:cNvCxnSpPr>
          <p:nvPr/>
        </p:nvCxnSpPr>
        <p:spPr>
          <a:xfrm flipV="1">
            <a:off x="6039376" y="2079915"/>
            <a:ext cx="488975" cy="2214480"/>
          </a:xfrm>
          <a:prstGeom prst="line">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5" name="Ellipse 114">
            <a:extLst>
              <a:ext uri="{FF2B5EF4-FFF2-40B4-BE49-F238E27FC236}">
                <a16:creationId xmlns:a16="http://schemas.microsoft.com/office/drawing/2014/main" id="{6FC770D0-257E-48FF-B9E2-FF02EB44690E}"/>
              </a:ext>
            </a:extLst>
          </p:cNvPr>
          <p:cNvSpPr/>
          <p:nvPr/>
        </p:nvSpPr>
        <p:spPr>
          <a:xfrm>
            <a:off x="5895432" y="4194552"/>
            <a:ext cx="228600" cy="248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7" name="ZoneTexte 116">
            <a:extLst>
              <a:ext uri="{FF2B5EF4-FFF2-40B4-BE49-F238E27FC236}">
                <a16:creationId xmlns:a16="http://schemas.microsoft.com/office/drawing/2014/main" id="{6FF9D4C8-AEDD-4828-A3F7-18CC042E6B6E}"/>
              </a:ext>
            </a:extLst>
          </p:cNvPr>
          <p:cNvSpPr txBox="1"/>
          <p:nvPr/>
        </p:nvSpPr>
        <p:spPr>
          <a:xfrm>
            <a:off x="6322384" y="1297789"/>
            <a:ext cx="1692077" cy="738664"/>
          </a:xfrm>
          <a:prstGeom prst="rect">
            <a:avLst/>
          </a:prstGeom>
          <a:noFill/>
          <a:ln w="25400">
            <a:solidFill>
              <a:srgbClr val="FF0000"/>
            </a:solidFill>
          </a:ln>
        </p:spPr>
        <p:txBody>
          <a:bodyPr wrap="square" rtlCol="0">
            <a:spAutoFit/>
          </a:bodyPr>
          <a:lstStyle/>
          <a:p>
            <a:r>
              <a:rPr lang="fr-BE" sz="1400" b="1" dirty="0"/>
              <a:t>Rassemblement</a:t>
            </a:r>
          </a:p>
          <a:p>
            <a:r>
              <a:rPr lang="fr-BE" sz="1400" dirty="0"/>
              <a:t>23/06/2023</a:t>
            </a:r>
          </a:p>
          <a:p>
            <a:r>
              <a:rPr lang="fr-BE" sz="1400" dirty="0"/>
              <a:t>Commune d’Ixelles</a:t>
            </a:r>
          </a:p>
        </p:txBody>
      </p:sp>
      <p:pic>
        <p:nvPicPr>
          <p:cNvPr id="120" name="Image 119">
            <a:extLst>
              <a:ext uri="{FF2B5EF4-FFF2-40B4-BE49-F238E27FC236}">
                <a16:creationId xmlns:a16="http://schemas.microsoft.com/office/drawing/2014/main" id="{8D638C9B-F103-4A40-A62E-D8A2DB252F4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99510" y="241649"/>
            <a:ext cx="1702687" cy="970947"/>
          </a:xfrm>
          <a:prstGeom prst="rect">
            <a:avLst/>
          </a:prstGeom>
        </p:spPr>
      </p:pic>
      <p:sp>
        <p:nvSpPr>
          <p:cNvPr id="128" name="Ellipse 127">
            <a:extLst>
              <a:ext uri="{FF2B5EF4-FFF2-40B4-BE49-F238E27FC236}">
                <a16:creationId xmlns:a16="http://schemas.microsoft.com/office/drawing/2014/main" id="{979CC7EA-8407-439D-9545-0F04FDAEB2B2}"/>
              </a:ext>
            </a:extLst>
          </p:cNvPr>
          <p:cNvSpPr/>
          <p:nvPr/>
        </p:nvSpPr>
        <p:spPr>
          <a:xfrm>
            <a:off x="6335414" y="4203017"/>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9" name="Ellipse 128">
            <a:extLst>
              <a:ext uri="{FF2B5EF4-FFF2-40B4-BE49-F238E27FC236}">
                <a16:creationId xmlns:a16="http://schemas.microsoft.com/office/drawing/2014/main" id="{B04B74E4-3CC1-4003-94A9-3774018ABD5E}"/>
              </a:ext>
            </a:extLst>
          </p:cNvPr>
          <p:cNvSpPr/>
          <p:nvPr/>
        </p:nvSpPr>
        <p:spPr>
          <a:xfrm>
            <a:off x="8038901" y="4195074"/>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30" name="Connecteur droit 129">
            <a:extLst>
              <a:ext uri="{FF2B5EF4-FFF2-40B4-BE49-F238E27FC236}">
                <a16:creationId xmlns:a16="http://schemas.microsoft.com/office/drawing/2014/main" id="{914FEA70-B4F1-414E-BC90-8B0CE70B074F}"/>
              </a:ext>
            </a:extLst>
          </p:cNvPr>
          <p:cNvCxnSpPr>
            <a:cxnSpLocks/>
            <a:stCxn id="128" idx="4"/>
          </p:cNvCxnSpPr>
          <p:nvPr/>
        </p:nvCxnSpPr>
        <p:spPr>
          <a:xfrm flipH="1">
            <a:off x="6439215" y="4451473"/>
            <a:ext cx="10499" cy="389816"/>
          </a:xfrm>
          <a:prstGeom prst="line">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2" name="ZoneTexte 131">
            <a:extLst>
              <a:ext uri="{FF2B5EF4-FFF2-40B4-BE49-F238E27FC236}">
                <a16:creationId xmlns:a16="http://schemas.microsoft.com/office/drawing/2014/main" id="{A58BA332-05CA-4ACE-A50E-1A8253D06507}"/>
              </a:ext>
            </a:extLst>
          </p:cNvPr>
          <p:cNvSpPr txBox="1"/>
          <p:nvPr/>
        </p:nvSpPr>
        <p:spPr>
          <a:xfrm>
            <a:off x="5549125" y="4904907"/>
            <a:ext cx="1865302" cy="1815882"/>
          </a:xfrm>
          <a:prstGeom prst="rect">
            <a:avLst/>
          </a:prstGeom>
          <a:solidFill>
            <a:schemeClr val="bg1">
              <a:lumMod val="85000"/>
            </a:schemeClr>
          </a:solidFill>
          <a:ln w="25400">
            <a:noFill/>
          </a:ln>
        </p:spPr>
        <p:txBody>
          <a:bodyPr wrap="square" rtlCol="0">
            <a:spAutoFit/>
          </a:bodyPr>
          <a:lstStyle/>
          <a:p>
            <a:r>
              <a:rPr lang="fr-BE" sz="1400" b="1" i="1" dirty="0"/>
              <a:t>3</a:t>
            </a:r>
            <a:r>
              <a:rPr lang="fr-BE" sz="1400" b="1" i="1" baseline="30000" dirty="0"/>
              <a:t>ème</a:t>
            </a:r>
            <a:r>
              <a:rPr lang="fr-BE" sz="1400" b="1" i="1" dirty="0"/>
              <a:t> lecture du gouvernement avant-projet d’ordonnance Bruxelles numérique</a:t>
            </a:r>
          </a:p>
          <a:p>
            <a:r>
              <a:rPr lang="fr-BE" sz="1400" dirty="0"/>
              <a:t>28/09/2023</a:t>
            </a:r>
          </a:p>
          <a:p>
            <a:r>
              <a:rPr lang="fr-FR" sz="1400" dirty="0"/>
              <a:t>« </a:t>
            </a:r>
            <a:r>
              <a:rPr lang="fr-FR" sz="1400" b="1" dirty="0"/>
              <a:t>ou autre </a:t>
            </a:r>
            <a:r>
              <a:rPr lang="fr-FR" sz="1400" dirty="0"/>
              <a:t>mesure »</a:t>
            </a:r>
          </a:p>
          <a:p>
            <a:r>
              <a:rPr lang="fr-FR" sz="1400" dirty="0"/>
              <a:t>« </a:t>
            </a:r>
            <a:r>
              <a:rPr lang="fr-FR" sz="1400" b="1" dirty="0"/>
              <a:t>charge disproportionnée</a:t>
            </a:r>
            <a:r>
              <a:rPr lang="fr-FR" sz="1400" dirty="0"/>
              <a:t> »</a:t>
            </a:r>
            <a:endParaRPr lang="fr-BE" sz="1400" dirty="0"/>
          </a:p>
        </p:txBody>
      </p:sp>
      <p:sp>
        <p:nvSpPr>
          <p:cNvPr id="135" name="ZoneTexte 134">
            <a:extLst>
              <a:ext uri="{FF2B5EF4-FFF2-40B4-BE49-F238E27FC236}">
                <a16:creationId xmlns:a16="http://schemas.microsoft.com/office/drawing/2014/main" id="{2A756EF8-E088-4E94-B4F0-86BA14290B24}"/>
              </a:ext>
            </a:extLst>
          </p:cNvPr>
          <p:cNvSpPr txBox="1"/>
          <p:nvPr/>
        </p:nvSpPr>
        <p:spPr>
          <a:xfrm>
            <a:off x="7537559" y="4893829"/>
            <a:ext cx="1894351" cy="1815882"/>
          </a:xfrm>
          <a:prstGeom prst="rect">
            <a:avLst/>
          </a:prstGeom>
          <a:solidFill>
            <a:schemeClr val="bg1">
              <a:lumMod val="85000"/>
            </a:schemeClr>
          </a:solidFill>
          <a:ln>
            <a:noFill/>
          </a:ln>
        </p:spPr>
        <p:txBody>
          <a:bodyPr wrap="square" rtlCol="0">
            <a:spAutoFit/>
          </a:bodyPr>
          <a:lstStyle/>
          <a:p>
            <a:r>
              <a:rPr lang="fr-FR" sz="1400" b="1" i="1" dirty="0"/>
              <a:t>Commission parlementaire</a:t>
            </a:r>
          </a:p>
          <a:p>
            <a:r>
              <a:rPr lang="fr-FR" sz="1400" dirty="0"/>
              <a:t>06 et 13/12/2023</a:t>
            </a:r>
          </a:p>
          <a:p>
            <a:r>
              <a:rPr lang="fr-FR" sz="1400" dirty="0"/>
              <a:t>« guichets, téléphones et courriers</a:t>
            </a:r>
            <a:r>
              <a:rPr lang="fr-FR" sz="1400" b="1" dirty="0"/>
              <a:t>.</a:t>
            </a:r>
            <a:r>
              <a:rPr lang="fr-FR" sz="1400" dirty="0"/>
              <a:t> Mesures alternatives »</a:t>
            </a:r>
          </a:p>
          <a:p>
            <a:r>
              <a:rPr lang="fr-FR" sz="1400" dirty="0"/>
              <a:t>« </a:t>
            </a:r>
            <a:r>
              <a:rPr lang="fr-FR" sz="1400" b="1" dirty="0"/>
              <a:t>charge disproportionnée</a:t>
            </a:r>
            <a:r>
              <a:rPr lang="fr-FR" sz="1400" dirty="0"/>
              <a:t> »</a:t>
            </a:r>
            <a:endParaRPr lang="fr-FR" sz="1400" dirty="0">
              <a:solidFill>
                <a:srgbClr val="FF0000"/>
              </a:solidFill>
            </a:endParaRPr>
          </a:p>
        </p:txBody>
      </p:sp>
      <p:sp>
        <p:nvSpPr>
          <p:cNvPr id="3" name="Rectangle 2">
            <a:extLst>
              <a:ext uri="{FF2B5EF4-FFF2-40B4-BE49-F238E27FC236}">
                <a16:creationId xmlns:a16="http://schemas.microsoft.com/office/drawing/2014/main" id="{E8B71B6A-AD64-4D64-9322-F1068FC59919}"/>
              </a:ext>
            </a:extLst>
          </p:cNvPr>
          <p:cNvSpPr/>
          <p:nvPr/>
        </p:nvSpPr>
        <p:spPr>
          <a:xfrm>
            <a:off x="307839" y="2445067"/>
            <a:ext cx="1072278" cy="954107"/>
          </a:xfrm>
          <a:prstGeom prst="rect">
            <a:avLst/>
          </a:prstGeom>
          <a:ln w="25400">
            <a:solidFill>
              <a:srgbClr val="FF0000"/>
            </a:solidFill>
          </a:ln>
        </p:spPr>
        <p:txBody>
          <a:bodyPr wrap="square">
            <a:spAutoFit/>
          </a:bodyPr>
          <a:lstStyle/>
          <a:p>
            <a:r>
              <a:rPr lang="fr-BE" sz="1400" b="1" dirty="0"/>
              <a:t>Action </a:t>
            </a:r>
          </a:p>
          <a:p>
            <a:r>
              <a:rPr lang="fr-BE" sz="1400" b="1" dirty="0"/>
              <a:t>Printemps numérique </a:t>
            </a:r>
          </a:p>
          <a:p>
            <a:r>
              <a:rPr lang="fr-BE" sz="1400" dirty="0"/>
              <a:t>24/03/2023</a:t>
            </a:r>
            <a:endParaRPr lang="fr-BE" dirty="0"/>
          </a:p>
        </p:txBody>
      </p:sp>
      <p:sp>
        <p:nvSpPr>
          <p:cNvPr id="4" name="Rectangle 3">
            <a:extLst>
              <a:ext uri="{FF2B5EF4-FFF2-40B4-BE49-F238E27FC236}">
                <a16:creationId xmlns:a16="http://schemas.microsoft.com/office/drawing/2014/main" id="{2C74CB90-45F2-4A9D-9623-FE4E524F0646}"/>
              </a:ext>
            </a:extLst>
          </p:cNvPr>
          <p:cNvSpPr/>
          <p:nvPr/>
        </p:nvSpPr>
        <p:spPr>
          <a:xfrm>
            <a:off x="612986" y="610130"/>
            <a:ext cx="1147594" cy="1600438"/>
          </a:xfrm>
          <a:prstGeom prst="rect">
            <a:avLst/>
          </a:prstGeom>
          <a:ln w="25400">
            <a:solidFill>
              <a:srgbClr val="FFFF00"/>
            </a:solidFill>
          </a:ln>
        </p:spPr>
        <p:txBody>
          <a:bodyPr wrap="square">
            <a:spAutoFit/>
          </a:bodyPr>
          <a:lstStyle/>
          <a:p>
            <a:r>
              <a:rPr lang="fr-FR" sz="1400" b="1" dirty="0"/>
              <a:t>Rencontre </a:t>
            </a:r>
            <a:r>
              <a:rPr lang="fr-FR" sz="1400" dirty="0"/>
              <a:t>avec le cabinet du Ministre de la transition digitale</a:t>
            </a:r>
          </a:p>
          <a:p>
            <a:r>
              <a:rPr lang="fr-BE" sz="1400" dirty="0"/>
              <a:t>07/04/2023</a:t>
            </a:r>
            <a:r>
              <a:rPr lang="fr-BE" sz="1400" b="1" dirty="0"/>
              <a:t> </a:t>
            </a:r>
          </a:p>
        </p:txBody>
      </p:sp>
      <p:sp>
        <p:nvSpPr>
          <p:cNvPr id="59" name="Ellipse 58">
            <a:extLst>
              <a:ext uri="{FF2B5EF4-FFF2-40B4-BE49-F238E27FC236}">
                <a16:creationId xmlns:a16="http://schemas.microsoft.com/office/drawing/2014/main" id="{2D687F65-F942-429C-B3AF-D81124EA9CD5}"/>
              </a:ext>
            </a:extLst>
          </p:cNvPr>
          <p:cNvSpPr/>
          <p:nvPr/>
        </p:nvSpPr>
        <p:spPr>
          <a:xfrm>
            <a:off x="8269268" y="3075676"/>
            <a:ext cx="1516986" cy="9016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solidFill>
                  <a:schemeClr val="bg1">
                    <a:lumMod val="50000"/>
                  </a:schemeClr>
                </a:solidFill>
              </a:rPr>
              <a:t>Rencontres avec des partis politiques</a:t>
            </a:r>
          </a:p>
        </p:txBody>
      </p:sp>
      <p:sp>
        <p:nvSpPr>
          <p:cNvPr id="2" name="Rectangle 1">
            <a:extLst>
              <a:ext uri="{FF2B5EF4-FFF2-40B4-BE49-F238E27FC236}">
                <a16:creationId xmlns:a16="http://schemas.microsoft.com/office/drawing/2014/main" id="{2D3515AC-3DD4-416F-A96D-622911E0EE24}"/>
              </a:ext>
            </a:extLst>
          </p:cNvPr>
          <p:cNvSpPr/>
          <p:nvPr/>
        </p:nvSpPr>
        <p:spPr>
          <a:xfrm>
            <a:off x="1861954" y="1953235"/>
            <a:ext cx="1300152" cy="1815882"/>
          </a:xfrm>
          <a:prstGeom prst="rect">
            <a:avLst/>
          </a:prstGeom>
          <a:ln w="28575">
            <a:solidFill>
              <a:srgbClr val="FFFF00"/>
            </a:solidFill>
          </a:ln>
        </p:spPr>
        <p:txBody>
          <a:bodyPr wrap="square">
            <a:spAutoFit/>
          </a:bodyPr>
          <a:lstStyle/>
          <a:p>
            <a:r>
              <a:rPr lang="fr-FR" sz="1400" b="1" dirty="0">
                <a:solidFill>
                  <a:srgbClr val="0B0626"/>
                </a:solidFill>
              </a:rPr>
              <a:t>Audition </a:t>
            </a:r>
          </a:p>
          <a:p>
            <a:r>
              <a:rPr lang="fr-FR" sz="1400" dirty="0">
                <a:solidFill>
                  <a:srgbClr val="0B0626"/>
                </a:solidFill>
              </a:rPr>
              <a:t>Parlement bruxellois </a:t>
            </a:r>
          </a:p>
          <a:p>
            <a:r>
              <a:rPr lang="fr-FR" sz="1400" dirty="0">
                <a:solidFill>
                  <a:srgbClr val="0B0626"/>
                </a:solidFill>
              </a:rPr>
              <a:t>Caban </a:t>
            </a:r>
          </a:p>
          <a:p>
            <a:r>
              <a:rPr lang="fr-FR" sz="1400" dirty="0">
                <a:solidFill>
                  <a:srgbClr val="0B0626"/>
                </a:solidFill>
              </a:rPr>
              <a:t>commission affaires économiques</a:t>
            </a:r>
            <a:endParaRPr lang="fr-BE" sz="1400" dirty="0"/>
          </a:p>
          <a:p>
            <a:r>
              <a:rPr lang="fr-FR" sz="1400" dirty="0">
                <a:solidFill>
                  <a:srgbClr val="0B0626"/>
                </a:solidFill>
              </a:rPr>
              <a:t> Avril/2023</a:t>
            </a:r>
          </a:p>
        </p:txBody>
      </p:sp>
      <p:sp>
        <p:nvSpPr>
          <p:cNvPr id="55" name="Ellipse 54">
            <a:extLst>
              <a:ext uri="{FF2B5EF4-FFF2-40B4-BE49-F238E27FC236}">
                <a16:creationId xmlns:a16="http://schemas.microsoft.com/office/drawing/2014/main" id="{39557BED-E33B-476F-AD6F-CA68C7546FE1}"/>
              </a:ext>
            </a:extLst>
          </p:cNvPr>
          <p:cNvSpPr/>
          <p:nvPr/>
        </p:nvSpPr>
        <p:spPr>
          <a:xfrm>
            <a:off x="2336599" y="4228970"/>
            <a:ext cx="228600" cy="2484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7" name="Connecteur droit 56">
            <a:extLst>
              <a:ext uri="{FF2B5EF4-FFF2-40B4-BE49-F238E27FC236}">
                <a16:creationId xmlns:a16="http://schemas.microsoft.com/office/drawing/2014/main" id="{3F513ABE-2BAF-451F-8CDB-2716F3C83441}"/>
              </a:ext>
            </a:extLst>
          </p:cNvPr>
          <p:cNvCxnSpPr>
            <a:cxnSpLocks/>
          </p:cNvCxnSpPr>
          <p:nvPr/>
        </p:nvCxnSpPr>
        <p:spPr>
          <a:xfrm flipH="1" flipV="1">
            <a:off x="2442831" y="3790920"/>
            <a:ext cx="16135" cy="479089"/>
          </a:xfrm>
          <a:prstGeom prst="line">
            <a:avLst/>
          </a:prstGeom>
          <a:ln w="4127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AB493D9C-4462-41E7-9E59-BC93B5F1208F}"/>
              </a:ext>
            </a:extLst>
          </p:cNvPr>
          <p:cNvSpPr txBox="1"/>
          <p:nvPr/>
        </p:nvSpPr>
        <p:spPr>
          <a:xfrm>
            <a:off x="9734318" y="5032461"/>
            <a:ext cx="1106731" cy="1384995"/>
          </a:xfrm>
          <a:prstGeom prst="rect">
            <a:avLst/>
          </a:prstGeom>
          <a:solidFill>
            <a:schemeClr val="bg1">
              <a:lumMod val="85000"/>
            </a:schemeClr>
          </a:solidFill>
          <a:ln>
            <a:noFill/>
          </a:ln>
        </p:spPr>
        <p:txBody>
          <a:bodyPr wrap="square" rtlCol="0">
            <a:spAutoFit/>
          </a:bodyPr>
          <a:lstStyle/>
          <a:p>
            <a:r>
              <a:rPr lang="fr-FR" sz="1400" b="1" i="1" dirty="0"/>
              <a:t>Vote au</a:t>
            </a:r>
          </a:p>
          <a:p>
            <a:r>
              <a:rPr lang="fr-FR" sz="1400" b="1" i="1" dirty="0"/>
              <a:t>Parlement bruxellois</a:t>
            </a:r>
          </a:p>
          <a:p>
            <a:r>
              <a:rPr lang="fr-FR" sz="1400" dirty="0"/>
              <a:t>12/01/2024</a:t>
            </a:r>
          </a:p>
          <a:p>
            <a:r>
              <a:rPr lang="fr-FR" sz="1400" dirty="0"/>
              <a:t>Explications orales</a:t>
            </a:r>
          </a:p>
        </p:txBody>
      </p:sp>
      <p:cxnSp>
        <p:nvCxnSpPr>
          <p:cNvPr id="49" name="Connecteur droit 48">
            <a:extLst>
              <a:ext uri="{FF2B5EF4-FFF2-40B4-BE49-F238E27FC236}">
                <a16:creationId xmlns:a16="http://schemas.microsoft.com/office/drawing/2014/main" id="{CBC8F49E-485F-449D-A4BF-7324BCAFBAF4}"/>
              </a:ext>
            </a:extLst>
          </p:cNvPr>
          <p:cNvCxnSpPr>
            <a:cxnSpLocks/>
          </p:cNvCxnSpPr>
          <p:nvPr/>
        </p:nvCxnSpPr>
        <p:spPr>
          <a:xfrm>
            <a:off x="10152322" y="4323869"/>
            <a:ext cx="0" cy="737415"/>
          </a:xfrm>
          <a:prstGeom prst="line">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Ellipse 49">
            <a:extLst>
              <a:ext uri="{FF2B5EF4-FFF2-40B4-BE49-F238E27FC236}">
                <a16:creationId xmlns:a16="http://schemas.microsoft.com/office/drawing/2014/main" id="{5633B941-B0EF-4D06-8984-275A62DF6D49}"/>
              </a:ext>
            </a:extLst>
          </p:cNvPr>
          <p:cNvSpPr/>
          <p:nvPr/>
        </p:nvSpPr>
        <p:spPr>
          <a:xfrm>
            <a:off x="10059084" y="4183439"/>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Ellipse 50">
            <a:extLst>
              <a:ext uri="{FF2B5EF4-FFF2-40B4-BE49-F238E27FC236}">
                <a16:creationId xmlns:a16="http://schemas.microsoft.com/office/drawing/2014/main" id="{4AE41014-D40C-46E2-99F3-26DDC1C418A1}"/>
              </a:ext>
            </a:extLst>
          </p:cNvPr>
          <p:cNvSpPr/>
          <p:nvPr/>
        </p:nvSpPr>
        <p:spPr>
          <a:xfrm>
            <a:off x="9726243" y="4172682"/>
            <a:ext cx="245344" cy="2699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2" name="Connecteur droit 51">
            <a:extLst>
              <a:ext uri="{FF2B5EF4-FFF2-40B4-BE49-F238E27FC236}">
                <a16:creationId xmlns:a16="http://schemas.microsoft.com/office/drawing/2014/main" id="{D3EE113F-6F55-45DA-B5CA-D6E7FAA41032}"/>
              </a:ext>
            </a:extLst>
          </p:cNvPr>
          <p:cNvCxnSpPr>
            <a:cxnSpLocks/>
          </p:cNvCxnSpPr>
          <p:nvPr/>
        </p:nvCxnSpPr>
        <p:spPr>
          <a:xfrm flipV="1">
            <a:off x="9848915" y="2825605"/>
            <a:ext cx="0" cy="1519861"/>
          </a:xfrm>
          <a:prstGeom prst="line">
            <a:avLst/>
          </a:prstGeom>
          <a:ln w="412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288B0FD5-C572-4293-9094-D59D736430E4}"/>
              </a:ext>
            </a:extLst>
          </p:cNvPr>
          <p:cNvSpPr txBox="1"/>
          <p:nvPr/>
        </p:nvSpPr>
        <p:spPr>
          <a:xfrm>
            <a:off x="9698397" y="2030388"/>
            <a:ext cx="1438383" cy="738664"/>
          </a:xfrm>
          <a:prstGeom prst="rect">
            <a:avLst/>
          </a:prstGeom>
          <a:noFill/>
          <a:ln w="25400">
            <a:solidFill>
              <a:srgbClr val="FF0000"/>
            </a:solidFill>
          </a:ln>
        </p:spPr>
        <p:txBody>
          <a:bodyPr wrap="square" rtlCol="0">
            <a:spAutoFit/>
          </a:bodyPr>
          <a:lstStyle/>
          <a:p>
            <a:r>
              <a:rPr lang="fr-BE" sz="1400" b="1" dirty="0"/>
              <a:t>Rassemblement</a:t>
            </a:r>
          </a:p>
          <a:p>
            <a:r>
              <a:rPr lang="fr-BE" sz="1400" dirty="0"/>
              <a:t>12/01/2024</a:t>
            </a:r>
          </a:p>
          <a:p>
            <a:r>
              <a:rPr lang="fr-BE" sz="1400" dirty="0"/>
              <a:t>Bruxelles</a:t>
            </a:r>
          </a:p>
        </p:txBody>
      </p:sp>
      <p:sp>
        <p:nvSpPr>
          <p:cNvPr id="61" name="Ellipse 60">
            <a:extLst>
              <a:ext uri="{FF2B5EF4-FFF2-40B4-BE49-F238E27FC236}">
                <a16:creationId xmlns:a16="http://schemas.microsoft.com/office/drawing/2014/main" id="{884CD438-416E-4739-874D-A3A92D80E511}"/>
              </a:ext>
            </a:extLst>
          </p:cNvPr>
          <p:cNvSpPr/>
          <p:nvPr/>
        </p:nvSpPr>
        <p:spPr>
          <a:xfrm>
            <a:off x="7834267" y="4159409"/>
            <a:ext cx="245344" cy="2699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2" name="Connecteur droit 61">
            <a:extLst>
              <a:ext uri="{FF2B5EF4-FFF2-40B4-BE49-F238E27FC236}">
                <a16:creationId xmlns:a16="http://schemas.microsoft.com/office/drawing/2014/main" id="{666821C9-6FBE-44ED-A1C7-137FD7F25B8D}"/>
              </a:ext>
            </a:extLst>
          </p:cNvPr>
          <p:cNvCxnSpPr>
            <a:cxnSpLocks/>
            <a:stCxn id="61" idx="7"/>
          </p:cNvCxnSpPr>
          <p:nvPr/>
        </p:nvCxnSpPr>
        <p:spPr>
          <a:xfrm flipV="1">
            <a:off x="8043681" y="1760287"/>
            <a:ext cx="954860" cy="2438658"/>
          </a:xfrm>
          <a:prstGeom prst="line">
            <a:avLst/>
          </a:prstGeom>
          <a:ln w="412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40115798-561E-4354-A31B-B936FD610147}"/>
              </a:ext>
            </a:extLst>
          </p:cNvPr>
          <p:cNvSpPr txBox="1"/>
          <p:nvPr/>
        </p:nvSpPr>
        <p:spPr>
          <a:xfrm>
            <a:off x="8632462" y="794418"/>
            <a:ext cx="1438383" cy="954107"/>
          </a:xfrm>
          <a:prstGeom prst="rect">
            <a:avLst/>
          </a:prstGeom>
          <a:noFill/>
          <a:ln w="25400">
            <a:solidFill>
              <a:srgbClr val="FF0000"/>
            </a:solidFill>
          </a:ln>
        </p:spPr>
        <p:txBody>
          <a:bodyPr wrap="square" rtlCol="0">
            <a:spAutoFit/>
          </a:bodyPr>
          <a:lstStyle/>
          <a:p>
            <a:r>
              <a:rPr lang="fr-BE" sz="1400" b="1" dirty="0"/>
              <a:t>Rassemblements</a:t>
            </a:r>
          </a:p>
          <a:p>
            <a:r>
              <a:rPr lang="fr-BE" sz="1400" dirty="0"/>
              <a:t>06/12/2023</a:t>
            </a:r>
          </a:p>
          <a:p>
            <a:r>
              <a:rPr lang="fr-BE" sz="1400" dirty="0"/>
              <a:t>13/12/2023</a:t>
            </a:r>
          </a:p>
          <a:p>
            <a:r>
              <a:rPr lang="fr-BE" sz="1400" dirty="0"/>
              <a:t>Bruxelles</a:t>
            </a:r>
          </a:p>
        </p:txBody>
      </p:sp>
      <p:pic>
        <p:nvPicPr>
          <p:cNvPr id="1026" name="Picture 2" descr="https://scontent.flux3-1.fna.fbcdn.net/v/t39.30808-6/409699758_273841385667619_2492076670531619313_n.jpg?stp=dst-jpg_p720x720&amp;_nc_cat=110&amp;ccb=1-7&amp;_nc_sid=3635dc&amp;_nc_ohc=FHJbkykrODsAX9rT_ln&amp;_nc_ht=scontent.flux3-1.fna&amp;oh=00_AfBDEKWN5eK9sMjFiayK0FgxGTHnEtKxcpDQuHNrTlWB2Q&amp;oe=65A9EFC0">
            <a:extLst>
              <a:ext uri="{FF2B5EF4-FFF2-40B4-BE49-F238E27FC236}">
                <a16:creationId xmlns:a16="http://schemas.microsoft.com/office/drawing/2014/main" id="{6C6B4B65-1272-4314-9583-D0A33CE6AA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00046" y="4559641"/>
            <a:ext cx="867183" cy="899878"/>
          </a:xfrm>
          <a:prstGeom prst="rect">
            <a:avLst/>
          </a:prstGeom>
          <a:noFill/>
          <a:extLst>
            <a:ext uri="{909E8E84-426E-40DD-AFC4-6F175D3DCCD1}">
              <a14:hiddenFill xmlns:a14="http://schemas.microsoft.com/office/drawing/2010/main">
                <a:solidFill>
                  <a:srgbClr val="FFFFFF"/>
                </a:solidFill>
              </a14:hiddenFill>
            </a:ext>
          </a:extLst>
        </p:spPr>
      </p:pic>
      <p:sp>
        <p:nvSpPr>
          <p:cNvPr id="65" name="Ellipse 64">
            <a:extLst>
              <a:ext uri="{FF2B5EF4-FFF2-40B4-BE49-F238E27FC236}">
                <a16:creationId xmlns:a16="http://schemas.microsoft.com/office/drawing/2014/main" id="{6109D7ED-D133-4FFC-8FBD-97FD41C23E2C}"/>
              </a:ext>
            </a:extLst>
          </p:cNvPr>
          <p:cNvSpPr/>
          <p:nvPr/>
        </p:nvSpPr>
        <p:spPr>
          <a:xfrm>
            <a:off x="11430329" y="4179986"/>
            <a:ext cx="228600" cy="24845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6" name="Connecteur droit 65">
            <a:extLst>
              <a:ext uri="{FF2B5EF4-FFF2-40B4-BE49-F238E27FC236}">
                <a16:creationId xmlns:a16="http://schemas.microsoft.com/office/drawing/2014/main" id="{CA9C9B1C-E2A3-4651-B4A3-D403C3FD5AE7}"/>
              </a:ext>
            </a:extLst>
          </p:cNvPr>
          <p:cNvCxnSpPr>
            <a:cxnSpLocks/>
          </p:cNvCxnSpPr>
          <p:nvPr/>
        </p:nvCxnSpPr>
        <p:spPr>
          <a:xfrm>
            <a:off x="11547012" y="4406401"/>
            <a:ext cx="7527" cy="440615"/>
          </a:xfrm>
          <a:prstGeom prst="line">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1" name="Connecteur droit 130">
            <a:extLst>
              <a:ext uri="{FF2B5EF4-FFF2-40B4-BE49-F238E27FC236}">
                <a16:creationId xmlns:a16="http://schemas.microsoft.com/office/drawing/2014/main" id="{1A3EC603-2AE9-4104-AA41-908BD0B8F170}"/>
              </a:ext>
            </a:extLst>
          </p:cNvPr>
          <p:cNvCxnSpPr>
            <a:cxnSpLocks/>
          </p:cNvCxnSpPr>
          <p:nvPr/>
        </p:nvCxnSpPr>
        <p:spPr>
          <a:xfrm flipH="1">
            <a:off x="8136477" y="4270155"/>
            <a:ext cx="44934" cy="571632"/>
          </a:xfrm>
          <a:prstGeom prst="line">
            <a:avLst/>
          </a:prstGeom>
          <a:ln w="412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6367F467-AC6D-452B-90CB-FC451662229F}"/>
              </a:ext>
            </a:extLst>
          </p:cNvPr>
          <p:cNvCxnSpPr>
            <a:cxnSpLocks/>
            <a:stCxn id="61" idx="0"/>
          </p:cNvCxnSpPr>
          <p:nvPr/>
        </p:nvCxnSpPr>
        <p:spPr>
          <a:xfrm flipV="1">
            <a:off x="7956939" y="1495140"/>
            <a:ext cx="607393" cy="2664269"/>
          </a:xfrm>
          <a:prstGeom prst="line">
            <a:avLst/>
          </a:prstGeom>
          <a:ln w="412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6198C65-B4DA-40E0-98AA-7517AD6A5990}"/>
              </a:ext>
            </a:extLst>
          </p:cNvPr>
          <p:cNvSpPr/>
          <p:nvPr/>
        </p:nvSpPr>
        <p:spPr>
          <a:xfrm>
            <a:off x="4435350" y="1495140"/>
            <a:ext cx="1702227" cy="1169551"/>
          </a:xfrm>
          <a:prstGeom prst="rect">
            <a:avLst/>
          </a:prstGeom>
          <a:ln w="25400">
            <a:solidFill>
              <a:srgbClr val="FFFF00"/>
            </a:solidFill>
          </a:ln>
        </p:spPr>
        <p:txBody>
          <a:bodyPr wrap="square">
            <a:spAutoFit/>
          </a:bodyPr>
          <a:lstStyle/>
          <a:p>
            <a:r>
              <a:rPr lang="fr-FR" sz="1400" b="1" dirty="0"/>
              <a:t>Débat </a:t>
            </a:r>
          </a:p>
          <a:p>
            <a:r>
              <a:rPr lang="fr-FR" sz="1400" dirty="0"/>
              <a:t>représentants des partis politiques </a:t>
            </a:r>
          </a:p>
          <a:p>
            <a:r>
              <a:rPr lang="fr-FR" sz="1400" dirty="0"/>
              <a:t>ULB</a:t>
            </a:r>
          </a:p>
          <a:p>
            <a:r>
              <a:rPr lang="fr-FR" sz="1400" dirty="0"/>
              <a:t>25/05/2023</a:t>
            </a:r>
            <a:endParaRPr lang="fr-BE" sz="1400" b="1" dirty="0"/>
          </a:p>
        </p:txBody>
      </p:sp>
      <p:sp>
        <p:nvSpPr>
          <p:cNvPr id="70" name="Ellipse 69">
            <a:extLst>
              <a:ext uri="{FF2B5EF4-FFF2-40B4-BE49-F238E27FC236}">
                <a16:creationId xmlns:a16="http://schemas.microsoft.com/office/drawing/2014/main" id="{8BE3EFC8-8684-4EA5-8364-ABBB15E3F7CF}"/>
              </a:ext>
            </a:extLst>
          </p:cNvPr>
          <p:cNvSpPr/>
          <p:nvPr/>
        </p:nvSpPr>
        <p:spPr>
          <a:xfrm>
            <a:off x="5021712" y="4206709"/>
            <a:ext cx="228600" cy="2484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1" name="Connecteur droit 70">
            <a:extLst>
              <a:ext uri="{FF2B5EF4-FFF2-40B4-BE49-F238E27FC236}">
                <a16:creationId xmlns:a16="http://schemas.microsoft.com/office/drawing/2014/main" id="{D396C7F8-7EB6-4211-87C0-77099C14B6BE}"/>
              </a:ext>
            </a:extLst>
          </p:cNvPr>
          <p:cNvCxnSpPr>
            <a:cxnSpLocks/>
          </p:cNvCxnSpPr>
          <p:nvPr/>
        </p:nvCxnSpPr>
        <p:spPr>
          <a:xfrm flipH="1" flipV="1">
            <a:off x="5090253" y="2664691"/>
            <a:ext cx="45761" cy="1551295"/>
          </a:xfrm>
          <a:prstGeom prst="line">
            <a:avLst/>
          </a:prstGeom>
          <a:ln w="4127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5AF2BB0A-9BED-4A54-B4FF-C70C2439F660}"/>
              </a:ext>
            </a:extLst>
          </p:cNvPr>
          <p:cNvSpPr txBox="1"/>
          <p:nvPr/>
        </p:nvSpPr>
        <p:spPr>
          <a:xfrm>
            <a:off x="10939182" y="4880928"/>
            <a:ext cx="1173774" cy="1600438"/>
          </a:xfrm>
          <a:prstGeom prst="rect">
            <a:avLst/>
          </a:prstGeom>
          <a:solidFill>
            <a:schemeClr val="bg1">
              <a:lumMod val="85000"/>
            </a:schemeClr>
          </a:solidFill>
          <a:ln>
            <a:noFill/>
          </a:ln>
        </p:spPr>
        <p:txBody>
          <a:bodyPr wrap="square" rtlCol="0">
            <a:spAutoFit/>
          </a:bodyPr>
          <a:lstStyle/>
          <a:p>
            <a:r>
              <a:rPr lang="fr-FR" sz="1400" b="1" i="1" dirty="0"/>
              <a:t>Vote au</a:t>
            </a:r>
          </a:p>
          <a:p>
            <a:r>
              <a:rPr lang="fr-FR" sz="1400" b="1" i="1" dirty="0"/>
              <a:t>Parlement francophone bruxellois</a:t>
            </a:r>
          </a:p>
          <a:p>
            <a:r>
              <a:rPr lang="fr-FR" sz="1400" dirty="0"/>
              <a:t>19/01/2024</a:t>
            </a:r>
          </a:p>
          <a:p>
            <a:r>
              <a:rPr lang="fr-FR" sz="1400" dirty="0"/>
              <a:t>Explications orales</a:t>
            </a:r>
          </a:p>
        </p:txBody>
      </p:sp>
    </p:spTree>
    <p:extLst>
      <p:ext uri="{BB962C8B-B14F-4D97-AF65-F5344CB8AC3E}">
        <p14:creationId xmlns:p14="http://schemas.microsoft.com/office/powerpoint/2010/main" val="1534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270356" y="147921"/>
            <a:ext cx="4642294" cy="6562158"/>
          </a:xfrm>
          <a:prstGeom prst="rect">
            <a:avLst/>
          </a:prstGeom>
          <a:effectLst>
            <a:outerShdw sx="1000" sy="1000" algn="ctr" rotWithShape="0">
              <a:srgbClr val="000000"/>
            </a:outerShdw>
          </a:effectLst>
        </p:spPr>
      </p:pic>
      <p:sp>
        <p:nvSpPr>
          <p:cNvPr id="5" name="Rectangle 4">
            <a:extLst>
              <a:ext uri="{FF2B5EF4-FFF2-40B4-BE49-F238E27FC236}">
                <a16:creationId xmlns:a16="http://schemas.microsoft.com/office/drawing/2014/main" id="{E2B144C7-6C13-452C-B96C-56689C4B5ED5}"/>
              </a:ext>
            </a:extLst>
          </p:cNvPr>
          <p:cNvSpPr/>
          <p:nvPr/>
        </p:nvSpPr>
        <p:spPr>
          <a:xfrm>
            <a:off x="4675696" y="246771"/>
            <a:ext cx="7164371" cy="6340197"/>
          </a:xfrm>
          <a:prstGeom prst="rect">
            <a:avLst/>
          </a:prstGeom>
        </p:spPr>
        <p:txBody>
          <a:bodyPr wrap="square">
            <a:spAutoFit/>
          </a:bodyPr>
          <a:lstStyle/>
          <a:p>
            <a:r>
              <a:rPr lang="fr-FR" sz="2800" b="1" dirty="0">
                <a:solidFill>
                  <a:srgbClr val="8458B0"/>
                </a:solidFill>
              </a:rPr>
              <a:t>RÉSULTATS</a:t>
            </a:r>
          </a:p>
          <a:p>
            <a:endParaRPr lang="fr-FR" b="1" dirty="0">
              <a:solidFill>
                <a:srgbClr val="8458B0"/>
              </a:solidFill>
            </a:endParaRPr>
          </a:p>
          <a:p>
            <a:pPr marL="285750" indent="-285750">
              <a:buFont typeface="Wingdings" panose="05000000000000000000" pitchFamily="2" charset="2"/>
              <a:buChar char="Ø"/>
            </a:pPr>
            <a:r>
              <a:rPr lang="fr-FR" sz="2000" dirty="0"/>
              <a:t>Il n’y a pas plus de guichets et de téléphones</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L’ordonnance est passée, sans garantir les guichets et les téléphones</a:t>
            </a:r>
          </a:p>
          <a:p>
            <a:pPr marL="285750" indent="-285750">
              <a:buFont typeface="Wingdings" panose="05000000000000000000" pitchFamily="2" charset="2"/>
              <a:buChar char="Ø"/>
            </a:pPr>
            <a:endParaRPr lang="fr-FR" sz="2000" dirty="0"/>
          </a:p>
          <a:p>
            <a:pPr algn="ctr"/>
            <a:r>
              <a:rPr lang="fr-FR" sz="2000" b="1" dirty="0">
                <a:solidFill>
                  <a:srgbClr val="8458B0"/>
                </a:solidFill>
              </a:rPr>
              <a:t>MAIS</a:t>
            </a:r>
          </a:p>
          <a:p>
            <a:pPr algn="ctr"/>
            <a:endParaRPr lang="fr-FR" sz="2000" b="1" dirty="0"/>
          </a:p>
          <a:p>
            <a:pPr marL="285750" indent="-285750">
              <a:buFont typeface="Wingdings" panose="05000000000000000000" pitchFamily="2" charset="2"/>
              <a:buChar char="Ø"/>
            </a:pPr>
            <a:r>
              <a:rPr lang="fr-FR" sz="2000" dirty="0"/>
              <a:t>On a rappelé la force des mouvements collectifs</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On a contribué au débat de société sur la place du numérique</a:t>
            </a:r>
          </a:p>
          <a:p>
            <a:pPr marL="285750" indent="-285750">
              <a:buFont typeface="Wingdings" panose="05000000000000000000" pitchFamily="2" charset="2"/>
              <a:buChar char="Ø"/>
            </a:pPr>
            <a:endParaRPr lang="fr-FR" sz="2000" dirty="0"/>
          </a:p>
          <a:p>
            <a:pPr marL="285750" indent="-285750">
              <a:buFont typeface="Wingdings" panose="05000000000000000000" pitchFamily="2" charset="2"/>
              <a:buChar char="Ø"/>
            </a:pPr>
            <a:r>
              <a:rPr lang="fr-FR" sz="2000" dirty="0"/>
              <a:t>La lutte paie:</a:t>
            </a:r>
          </a:p>
          <a:p>
            <a:pPr marL="285750" indent="-285750">
              <a:buFont typeface="Wingdings" panose="05000000000000000000" pitchFamily="2" charset="2"/>
              <a:buChar char="Ø"/>
            </a:pPr>
            <a:endParaRPr lang="fr-FR" sz="2000" dirty="0"/>
          </a:p>
          <a:p>
            <a:pPr marL="342900" indent="-342900">
              <a:buFont typeface="Arial" panose="020B0604020202020204" pitchFamily="34" charset="0"/>
              <a:buChar char="•"/>
            </a:pPr>
            <a:r>
              <a:rPr lang="fr-FR" sz="2000" dirty="0"/>
              <a:t>On a fait évoluer le texte (qui parle des guichets et des téléphones)</a:t>
            </a:r>
          </a:p>
          <a:p>
            <a:pPr marL="342900" indent="-342900">
              <a:buFontTx/>
              <a:buChar char="-"/>
            </a:pPr>
            <a:endParaRPr lang="fr-FR" sz="2000" dirty="0"/>
          </a:p>
          <a:p>
            <a:pPr marL="342900" indent="-342900">
              <a:buFont typeface="Arial" panose="020B0604020202020204" pitchFamily="34" charset="0"/>
              <a:buChar char="•"/>
            </a:pPr>
            <a:r>
              <a:rPr lang="fr-FR" sz="2000" dirty="0"/>
              <a:t>On a gagné la bataille des idées (le ministre dit que c’est l’ordonnance « l’humain d’abord »)</a:t>
            </a:r>
          </a:p>
        </p:txBody>
      </p:sp>
    </p:spTree>
    <p:extLst>
      <p:ext uri="{BB962C8B-B14F-4D97-AF65-F5344CB8AC3E}">
        <p14:creationId xmlns:p14="http://schemas.microsoft.com/office/powerpoint/2010/main" val="171200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228666" y="152401"/>
            <a:ext cx="1335439" cy="1887723"/>
          </a:xfrm>
          <a:prstGeom prst="rect">
            <a:avLst/>
          </a:prstGeom>
          <a:effectLst>
            <a:outerShdw sx="1000" sy="1000" algn="ctr" rotWithShape="0">
              <a:srgbClr val="000000"/>
            </a:outerShdw>
          </a:effectLst>
        </p:spPr>
      </p:pic>
      <p:graphicFrame>
        <p:nvGraphicFramePr>
          <p:cNvPr id="6" name="Tableau 5">
            <a:extLst>
              <a:ext uri="{FF2B5EF4-FFF2-40B4-BE49-F238E27FC236}">
                <a16:creationId xmlns:a16="http://schemas.microsoft.com/office/drawing/2014/main" id="{091F6277-FCC9-4D6B-AC7C-EC557646CCFD}"/>
              </a:ext>
            </a:extLst>
          </p:cNvPr>
          <p:cNvGraphicFramePr>
            <a:graphicFrameLocks noGrp="1"/>
          </p:cNvGraphicFramePr>
          <p:nvPr>
            <p:extLst>
              <p:ext uri="{D42A27DB-BD31-4B8C-83A1-F6EECF244321}">
                <p14:modId xmlns:p14="http://schemas.microsoft.com/office/powerpoint/2010/main" val="375214578"/>
              </p:ext>
            </p:extLst>
          </p:nvPr>
        </p:nvGraphicFramePr>
        <p:xfrm>
          <a:off x="2125579" y="454024"/>
          <a:ext cx="9353867" cy="5256967"/>
        </p:xfrm>
        <a:graphic>
          <a:graphicData uri="http://schemas.openxmlformats.org/drawingml/2006/table">
            <a:tbl>
              <a:tblPr firstRow="1" firstCol="1" bandRow="1"/>
              <a:tblGrid>
                <a:gridCol w="328206">
                  <a:extLst>
                    <a:ext uri="{9D8B030D-6E8A-4147-A177-3AD203B41FA5}">
                      <a16:colId xmlns:a16="http://schemas.microsoft.com/office/drawing/2014/main" val="4293138567"/>
                    </a:ext>
                  </a:extLst>
                </a:gridCol>
                <a:gridCol w="2430775">
                  <a:extLst>
                    <a:ext uri="{9D8B030D-6E8A-4147-A177-3AD203B41FA5}">
                      <a16:colId xmlns:a16="http://schemas.microsoft.com/office/drawing/2014/main" val="72331036"/>
                    </a:ext>
                  </a:extLst>
                </a:gridCol>
                <a:gridCol w="1917953">
                  <a:extLst>
                    <a:ext uri="{9D8B030D-6E8A-4147-A177-3AD203B41FA5}">
                      <a16:colId xmlns:a16="http://schemas.microsoft.com/office/drawing/2014/main" val="4198407267"/>
                    </a:ext>
                  </a:extLst>
                </a:gridCol>
                <a:gridCol w="2225646">
                  <a:extLst>
                    <a:ext uri="{9D8B030D-6E8A-4147-A177-3AD203B41FA5}">
                      <a16:colId xmlns:a16="http://schemas.microsoft.com/office/drawing/2014/main" val="2424615707"/>
                    </a:ext>
                  </a:extLst>
                </a:gridCol>
                <a:gridCol w="2451287">
                  <a:extLst>
                    <a:ext uri="{9D8B030D-6E8A-4147-A177-3AD203B41FA5}">
                      <a16:colId xmlns:a16="http://schemas.microsoft.com/office/drawing/2014/main" val="3625399365"/>
                    </a:ext>
                  </a:extLst>
                </a:gridCol>
              </a:tblGrid>
              <a:tr h="228564">
                <a:tc>
                  <a:txBody>
                    <a:bodyPr/>
                    <a:lstStyle/>
                    <a:p>
                      <a:pPr algn="ctr" rtl="0" fontAlgn="ctr"/>
                      <a:r>
                        <a:rPr lang="fr-BE" sz="1100" b="1" i="0" u="none" strike="noStrike">
                          <a:solidFill>
                            <a:srgbClr val="000000"/>
                          </a:solidFill>
                          <a:effectLst/>
                          <a:latin typeface="Calibri Light" panose="020F0302020204030204" pitchFamily="34" charset="0"/>
                        </a:rPr>
                        <a:t> </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fr-BE" sz="1100" b="1" i="0" u="none" strike="noStrike">
                          <a:solidFill>
                            <a:srgbClr val="000000"/>
                          </a:solidFill>
                          <a:effectLst/>
                          <a:latin typeface="Calibri Light" panose="020F0302020204030204" pitchFamily="34" charset="0"/>
                        </a:rPr>
                        <a:t>Ordonnance</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fr-BE" sz="1100" b="1" i="0" u="none" strike="noStrike">
                          <a:solidFill>
                            <a:srgbClr val="000000"/>
                          </a:solidFill>
                          <a:effectLst/>
                          <a:latin typeface="Calibri Light" panose="020F0302020204030204" pitchFamily="34" charset="0"/>
                        </a:rPr>
                        <a:t>Problemes</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fr-BE" sz="1100" b="1" i="0" u="none" strike="noStrike" dirty="0" smtClean="0">
                          <a:solidFill>
                            <a:srgbClr val="000000"/>
                          </a:solidFill>
                          <a:effectLst/>
                          <a:latin typeface="Calibri Light" panose="020F0302020204030204" pitchFamily="34" charset="0"/>
                        </a:rPr>
                        <a:t>Commentaires (+)</a:t>
                      </a:r>
                      <a:endParaRPr lang="fr-BE" sz="1100" b="1" i="0" u="none" strike="noStrike" dirty="0">
                        <a:solidFill>
                          <a:srgbClr val="000000"/>
                        </a:solidFill>
                        <a:effectLst/>
                        <a:latin typeface="Calibri Light" panose="020F0302020204030204" pitchFamily="34" charset="0"/>
                      </a:endParaRP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fr-BE" sz="1100" b="1" i="0" u="none" strike="noStrike">
                          <a:solidFill>
                            <a:srgbClr val="000000"/>
                          </a:solidFill>
                          <a:effectLst/>
                          <a:latin typeface="Calibri Light" panose="020F0302020204030204" pitchFamily="34" charset="0"/>
                        </a:rPr>
                        <a:t>Synthèse</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76216287"/>
                  </a:ext>
                </a:extLst>
              </a:tr>
              <a:tr h="2618688">
                <a:tc>
                  <a:txBody>
                    <a:bodyPr/>
                    <a:lstStyle/>
                    <a:p>
                      <a:pPr algn="ctr" rtl="0" fontAlgn="ctr"/>
                      <a:r>
                        <a:rPr lang="fr-BE" sz="1100" b="1" i="0" u="none" strike="noStrike">
                          <a:solidFill>
                            <a:srgbClr val="000000"/>
                          </a:solidFill>
                          <a:effectLst/>
                          <a:latin typeface="Calibri Light" panose="020F0302020204030204" pitchFamily="34" charset="0"/>
                        </a:rPr>
                        <a:t>Article 13 § 1er et § 2. </a:t>
                      </a:r>
                    </a:p>
                  </a:txBody>
                  <a:tcPr marL="5405" marR="5405" marT="540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200" b="0" i="0" u="none" strike="noStrike" dirty="0">
                          <a:solidFill>
                            <a:srgbClr val="000000"/>
                          </a:solidFill>
                          <a:effectLst/>
                          <a:latin typeface="Calibri Light" panose="020F0302020204030204" pitchFamily="34" charset="0"/>
                        </a:rPr>
                        <a:t>A minima, les autorités publiques doivent prévoir pour leurs usagers un accueil physique, un service téléphonique et un contact par voie postale. </a:t>
                      </a:r>
                      <a:endParaRPr lang="fr-FR" sz="1200" b="0" i="0" u="none" strike="noStrike" dirty="0" smtClean="0">
                        <a:solidFill>
                          <a:srgbClr val="000000"/>
                        </a:solidFill>
                        <a:effectLst/>
                        <a:latin typeface="Calibri Light" panose="020F0302020204030204" pitchFamily="34" charset="0"/>
                      </a:endParaRPr>
                    </a:p>
                    <a:p>
                      <a:pPr algn="l" fontAlgn="ctr"/>
                      <a:r>
                        <a:rPr lang="fr-FR" sz="1200" b="0" i="0" u="none" strike="noStrike" dirty="0" smtClean="0">
                          <a:solidFill>
                            <a:srgbClr val="000000"/>
                          </a:solidFill>
                          <a:effectLst/>
                          <a:latin typeface="Calibri Light" panose="020F0302020204030204" pitchFamily="34" charset="0"/>
                        </a:rPr>
                        <a:t>Des </a:t>
                      </a:r>
                      <a:r>
                        <a:rPr lang="fr-FR" sz="1200" b="0" i="0" u="none" strike="noStrike" dirty="0">
                          <a:solidFill>
                            <a:srgbClr val="000000"/>
                          </a:solidFill>
                          <a:effectLst/>
                          <a:latin typeface="Calibri Light" panose="020F0302020204030204" pitchFamily="34" charset="0"/>
                        </a:rPr>
                        <a:t>mesures alternatives peuvent être mises en place pour autant qu’elles garantissent à l’usager concerné un niveau de service au minimum équivalent aux mesures précitées</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Light" panose="020F0302020204030204" pitchFamily="34" charset="0"/>
                        </a:rPr>
                        <a:t>Des </a:t>
                      </a:r>
                      <a:r>
                        <a:rPr lang="fr-FR" sz="1200" b="0" i="0" u="none" strike="noStrike" dirty="0">
                          <a:solidFill>
                            <a:srgbClr val="000000"/>
                          </a:solidFill>
                          <a:effectLst/>
                          <a:latin typeface="Calibri Light" panose="020F0302020204030204" pitchFamily="34" charset="0"/>
                        </a:rPr>
                        <a:t>mesures alternatives peuvent être mise en place, à la place des guichets physiques.</a:t>
                      </a:r>
                      <a:r>
                        <a:rPr lang="fr-FR" sz="1100" b="0" i="0" u="none" strike="noStrike" dirty="0">
                          <a:solidFill>
                            <a:srgbClr val="000000"/>
                          </a:solidFill>
                          <a:effectLst/>
                          <a:latin typeface="Calibri Light" panose="020F0302020204030204" pitchFamily="34" charset="0"/>
                        </a:rPr>
                        <a:t/>
                      </a:r>
                      <a:br>
                        <a:rPr lang="fr-FR" sz="1100" b="0" i="0" u="none" strike="noStrike" dirty="0">
                          <a:solidFill>
                            <a:srgbClr val="000000"/>
                          </a:solidFill>
                          <a:effectLst/>
                          <a:latin typeface="Calibri Light" panose="020F0302020204030204" pitchFamily="34" charset="0"/>
                        </a:rPr>
                      </a:br>
                      <a:endParaRPr lang="fr-FR" sz="1100" b="0" i="0" u="none" strike="noStrike" dirty="0">
                        <a:solidFill>
                          <a:srgbClr val="000000"/>
                        </a:solidFill>
                        <a:effectLst/>
                        <a:latin typeface="Calibri Light" panose="020F0302020204030204" pitchFamily="34" charset="0"/>
                      </a:endParaRP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Light" panose="020F0302020204030204" pitchFamily="34" charset="0"/>
                        </a:rPr>
                        <a:t>Il </a:t>
                      </a:r>
                      <a:r>
                        <a:rPr lang="fr-FR" sz="1200" b="0" i="0" u="none" strike="noStrike" dirty="0">
                          <a:solidFill>
                            <a:srgbClr val="000000"/>
                          </a:solidFill>
                          <a:effectLst/>
                          <a:latin typeface="Calibri Light" panose="020F0302020204030204" pitchFamily="34" charset="0"/>
                        </a:rPr>
                        <a:t>sera possible aux administrations de réduire le nombre de guichets mais pas de supprimer l’accès physique. Il sera obligatoire de conserver au moins un accès guichet ; des guichets adéquats, en quantité suffisante pour satisfaire les besoins de la population. </a:t>
                      </a:r>
                      <a:r>
                        <a:rPr lang="fr-FR" sz="1100" b="0" i="0" u="none" strike="noStrike" dirty="0">
                          <a:solidFill>
                            <a:srgbClr val="000000"/>
                          </a:solidFill>
                          <a:effectLst/>
                          <a:latin typeface="Calibri Light" panose="020F0302020204030204" pitchFamily="34" charset="0"/>
                        </a:rPr>
                        <a:t/>
                      </a:r>
                      <a:br>
                        <a:rPr lang="fr-FR" sz="1100" b="0" i="0" u="none" strike="noStrike" dirty="0">
                          <a:solidFill>
                            <a:srgbClr val="000000"/>
                          </a:solidFill>
                          <a:effectLst/>
                          <a:latin typeface="Calibri Light" panose="020F0302020204030204" pitchFamily="34" charset="0"/>
                        </a:rPr>
                      </a:br>
                      <a:endParaRPr lang="fr-FR" sz="1100" b="0" i="0" u="none" strike="noStrike" dirty="0">
                        <a:solidFill>
                          <a:srgbClr val="000000"/>
                        </a:solidFill>
                        <a:effectLst/>
                        <a:latin typeface="Calibri Light" panose="020F0302020204030204" pitchFamily="34" charset="0"/>
                      </a:endParaRP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Light" panose="020F0302020204030204" pitchFamily="34" charset="0"/>
                        </a:rPr>
                        <a:t>Rien </a:t>
                      </a:r>
                      <a:r>
                        <a:rPr lang="fr-FR" sz="1200" b="0" i="0" u="none" strike="noStrike" dirty="0">
                          <a:solidFill>
                            <a:srgbClr val="000000"/>
                          </a:solidFill>
                          <a:effectLst/>
                          <a:latin typeface="Calibri Light" panose="020F0302020204030204" pitchFamily="34" charset="0"/>
                        </a:rPr>
                        <a:t>n’indique dans le texte que les guichets ne pourront pas être supprimés, en étant remplacés par des « mesures alternatives ». </a:t>
                      </a:r>
                      <a:endParaRPr lang="fr-FR" sz="1200" b="0" i="0" u="none" strike="noStrike" dirty="0" smtClean="0">
                        <a:solidFill>
                          <a:srgbClr val="000000"/>
                        </a:solidFill>
                        <a:effectLst/>
                        <a:latin typeface="Calibri Light" panose="020F0302020204030204" pitchFamily="34" charset="0"/>
                      </a:endParaRPr>
                    </a:p>
                    <a:p>
                      <a:pPr algn="l" fontAlgn="ctr"/>
                      <a:r>
                        <a:rPr lang="fr-FR" sz="1200" b="0" i="0" u="none" strike="noStrike" dirty="0" smtClean="0">
                          <a:solidFill>
                            <a:srgbClr val="000000"/>
                          </a:solidFill>
                          <a:effectLst/>
                          <a:latin typeface="Calibri Light" panose="020F0302020204030204" pitchFamily="34" charset="0"/>
                        </a:rPr>
                        <a:t>Oralement</a:t>
                      </a:r>
                      <a:r>
                        <a:rPr lang="fr-FR" sz="1200" b="0" i="0" u="none" strike="noStrike" dirty="0">
                          <a:solidFill>
                            <a:srgbClr val="000000"/>
                          </a:solidFill>
                          <a:effectLst/>
                          <a:latin typeface="Calibri Light" panose="020F0302020204030204" pitchFamily="34" charset="0"/>
                        </a:rPr>
                        <a:t>, le ministre dit non seulement que le nombre de guichets pourra être réduit, mais surtout qu’un des trois canaux traditionnels (dont font partie les guichets) pourra être remplacé. </a:t>
                      </a:r>
                      <a:r>
                        <a:rPr lang="fr-FR" sz="1100" b="0" i="0" u="none" strike="noStrike" dirty="0">
                          <a:solidFill>
                            <a:srgbClr val="000000"/>
                          </a:solidFill>
                          <a:effectLst/>
                          <a:latin typeface="Calibri Light" panose="020F0302020204030204" pitchFamily="34" charset="0"/>
                        </a:rPr>
                        <a:t/>
                      </a:r>
                      <a:br>
                        <a:rPr lang="fr-FR" sz="1100" b="0" i="0" u="none" strike="noStrike" dirty="0">
                          <a:solidFill>
                            <a:srgbClr val="000000"/>
                          </a:solidFill>
                          <a:effectLst/>
                          <a:latin typeface="Calibri Light" panose="020F0302020204030204" pitchFamily="34" charset="0"/>
                        </a:rPr>
                      </a:br>
                      <a:endParaRPr lang="fr-FR" sz="1100" b="0" i="0" u="none" strike="noStrike" dirty="0">
                        <a:solidFill>
                          <a:srgbClr val="000000"/>
                        </a:solidFill>
                        <a:effectLst/>
                        <a:latin typeface="Calibri Light" panose="020F0302020204030204" pitchFamily="34" charset="0"/>
                      </a:endParaRP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54117"/>
                  </a:ext>
                </a:extLst>
              </a:tr>
              <a:tr h="2409715">
                <a:tc>
                  <a:txBody>
                    <a:bodyPr/>
                    <a:lstStyle/>
                    <a:p>
                      <a:pPr algn="ctr" rtl="0" fontAlgn="ctr"/>
                      <a:r>
                        <a:rPr lang="fr-BE" sz="1100" b="1" i="0" u="none" strike="noStrike">
                          <a:solidFill>
                            <a:srgbClr val="000000"/>
                          </a:solidFill>
                          <a:effectLst/>
                          <a:latin typeface="Calibri Light" panose="020F0302020204030204" pitchFamily="34" charset="0"/>
                        </a:rPr>
                        <a:t>Article 13 § 8.</a:t>
                      </a:r>
                    </a:p>
                  </a:txBody>
                  <a:tcPr marL="5405" marR="5405" marT="540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200" b="0" i="0" u="none" strike="noStrike" dirty="0" smtClean="0">
                          <a:solidFill>
                            <a:srgbClr val="000000"/>
                          </a:solidFill>
                          <a:effectLst/>
                          <a:latin typeface="Calibri Light" panose="020F0302020204030204" pitchFamily="34" charset="0"/>
                        </a:rPr>
                        <a:t>Les </a:t>
                      </a:r>
                      <a:r>
                        <a:rPr lang="fr-FR" sz="1200" b="0" i="0" u="none" strike="noStrike" dirty="0">
                          <a:solidFill>
                            <a:srgbClr val="000000"/>
                          </a:solidFill>
                          <a:effectLst/>
                          <a:latin typeface="Calibri Light" panose="020F0302020204030204" pitchFamily="34" charset="0"/>
                        </a:rPr>
                        <a:t>autorités publiques ne sont pas tenues de satisfaire aux exigences visées aux paragraphes 1er, alinéa 1er, et 2, alinéa 1er, lorsque ces exigences ont pour effet d’imposer une charge disproportionnée aux autorités publiques.</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Light" panose="020F0302020204030204" pitchFamily="34" charset="0"/>
                        </a:rPr>
                        <a:t>Les </a:t>
                      </a:r>
                      <a:r>
                        <a:rPr lang="fr-FR" sz="1200" b="0" i="0" u="none" strike="noStrike" dirty="0">
                          <a:solidFill>
                            <a:srgbClr val="000000"/>
                          </a:solidFill>
                          <a:effectLst/>
                          <a:latin typeface="Calibri Light" panose="020F0302020204030204" pitchFamily="34" charset="0"/>
                        </a:rPr>
                        <a:t>autorités peuvent ne pas mettre en place les guichets physiques, si elles considèrent qu’il s’agit d’une charge disproportionnée pour elles. </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Light" panose="020F0302020204030204" pitchFamily="34" charset="0"/>
                        </a:rPr>
                        <a:t>Les </a:t>
                      </a:r>
                      <a:r>
                        <a:rPr lang="fr-FR" sz="1200" b="0" i="0" u="none" strike="noStrike" dirty="0">
                          <a:solidFill>
                            <a:srgbClr val="000000"/>
                          </a:solidFill>
                          <a:effectLst/>
                          <a:latin typeface="Calibri Light" panose="020F0302020204030204" pitchFamily="34" charset="0"/>
                        </a:rPr>
                        <a:t>administrations ne pourront pas se prévaloir d’une charge disproportionnée pour s’attaquer à leurs guichets physiques.</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Light" panose="020F0302020204030204" pitchFamily="34" charset="0"/>
                        </a:rPr>
                        <a:t>La </a:t>
                      </a:r>
                      <a:r>
                        <a:rPr lang="fr-FR" sz="1200" b="0" i="0" u="none" strike="noStrike" dirty="0">
                          <a:solidFill>
                            <a:srgbClr val="000000"/>
                          </a:solidFill>
                          <a:effectLst/>
                          <a:latin typeface="Calibri Light" panose="020F0302020204030204" pitchFamily="34" charset="0"/>
                        </a:rPr>
                        <a:t>« charge disproportionnée », introduite lors de la rédaction du projet d’ordonnance, peut permettre de supprimer les guichets. </a:t>
                      </a:r>
                      <a:endParaRPr lang="fr-FR" sz="1200" b="0" i="0" u="none" strike="noStrike" dirty="0" smtClean="0">
                        <a:solidFill>
                          <a:srgbClr val="000000"/>
                        </a:solidFill>
                        <a:effectLst/>
                        <a:latin typeface="Calibri Light" panose="020F0302020204030204" pitchFamily="34" charset="0"/>
                      </a:endParaRPr>
                    </a:p>
                    <a:p>
                      <a:pPr algn="l" fontAlgn="ctr"/>
                      <a:r>
                        <a:rPr lang="fr-FR" sz="1200" b="0" i="0" u="none" strike="noStrike" dirty="0" smtClean="0">
                          <a:solidFill>
                            <a:srgbClr val="000000"/>
                          </a:solidFill>
                          <a:effectLst/>
                          <a:latin typeface="Calibri Light" panose="020F0302020204030204" pitchFamily="34" charset="0"/>
                        </a:rPr>
                        <a:t>PS </a:t>
                      </a:r>
                      <a:r>
                        <a:rPr lang="fr-FR" sz="1200" b="0" i="0" u="none" strike="noStrike" dirty="0">
                          <a:solidFill>
                            <a:srgbClr val="000000"/>
                          </a:solidFill>
                          <a:effectLst/>
                          <a:latin typeface="Calibri Light" panose="020F0302020204030204" pitchFamily="34" charset="0"/>
                        </a:rPr>
                        <a:t>et Ecolo promettent qu’elle ne concernera jamais les guichets mais Défi répète qu’elle pourra être utilisée exceptionnellement contre eux. </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605981"/>
                  </a:ext>
                </a:extLst>
              </a:tr>
            </a:tbl>
          </a:graphicData>
        </a:graphic>
      </p:graphicFrame>
    </p:spTree>
    <p:extLst>
      <p:ext uri="{BB962C8B-B14F-4D97-AF65-F5344CB8AC3E}">
        <p14:creationId xmlns:p14="http://schemas.microsoft.com/office/powerpoint/2010/main" val="354872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787FB8-2C94-4DA9-A658-7F4552F404D4}"/>
              </a:ext>
            </a:extLst>
          </p:cNvPr>
          <p:cNvPicPr>
            <a:picLocks noChangeAspect="1"/>
          </p:cNvPicPr>
          <p:nvPr/>
        </p:nvPicPr>
        <p:blipFill>
          <a:blip r:embed="rId2"/>
          <a:stretch>
            <a:fillRect/>
          </a:stretch>
        </p:blipFill>
        <p:spPr>
          <a:xfrm>
            <a:off x="0" y="0"/>
            <a:ext cx="4642294" cy="6562158"/>
          </a:xfrm>
          <a:prstGeom prst="rect">
            <a:avLst/>
          </a:prstGeom>
          <a:effectLst>
            <a:outerShdw sx="1000" sy="1000" algn="ctr" rotWithShape="0">
              <a:srgbClr val="000000"/>
            </a:outerShdw>
          </a:effectLst>
        </p:spPr>
      </p:pic>
      <p:sp>
        <p:nvSpPr>
          <p:cNvPr id="5" name="Rectangle 4">
            <a:extLst>
              <a:ext uri="{FF2B5EF4-FFF2-40B4-BE49-F238E27FC236}">
                <a16:creationId xmlns:a16="http://schemas.microsoft.com/office/drawing/2014/main" id="{E2B144C7-6C13-452C-B96C-56689C4B5ED5}"/>
              </a:ext>
            </a:extLst>
          </p:cNvPr>
          <p:cNvSpPr/>
          <p:nvPr/>
        </p:nvSpPr>
        <p:spPr>
          <a:xfrm>
            <a:off x="4675696" y="246771"/>
            <a:ext cx="7164371" cy="5324535"/>
          </a:xfrm>
          <a:prstGeom prst="rect">
            <a:avLst/>
          </a:prstGeom>
        </p:spPr>
        <p:txBody>
          <a:bodyPr wrap="square">
            <a:spAutoFit/>
          </a:bodyPr>
          <a:lstStyle/>
          <a:p>
            <a:r>
              <a:rPr lang="fr-FR" sz="2000" b="1" dirty="0">
                <a:solidFill>
                  <a:srgbClr val="7030A0"/>
                </a:solidFill>
              </a:rPr>
              <a:t>PERSPECTIVES</a:t>
            </a:r>
          </a:p>
          <a:p>
            <a:endParaRPr lang="fr-FR" sz="2000" b="1" dirty="0">
              <a:solidFill>
                <a:srgbClr val="7030A0"/>
              </a:solidFill>
            </a:endParaRPr>
          </a:p>
          <a:p>
            <a:r>
              <a:rPr lang="fr-FR" sz="2000" dirty="0"/>
              <a:t>On va continuer à lutter pour un meilleur accès aux droits et aux services. </a:t>
            </a:r>
            <a:r>
              <a:rPr lang="fr-FR" sz="2000" b="1" dirty="0" smtClean="0"/>
              <a:t>Relance </a:t>
            </a:r>
            <a:r>
              <a:rPr lang="fr-FR" sz="2000" b="1" dirty="0"/>
              <a:t>d’une campagne « L’humain d’abord! »</a:t>
            </a:r>
          </a:p>
          <a:p>
            <a:endParaRPr lang="fr-FR" sz="2000" dirty="0"/>
          </a:p>
          <a:p>
            <a:pPr marL="285750" indent="-285750">
              <a:buFont typeface="Wingdings" panose="05000000000000000000" pitchFamily="2" charset="2"/>
              <a:buChar char="Ø"/>
            </a:pPr>
            <a:r>
              <a:rPr lang="fr-FR" sz="2000" b="1" dirty="0" smtClean="0"/>
              <a:t>Mots </a:t>
            </a:r>
            <a:r>
              <a:rPr lang="fr-FR" sz="2000" b="1" dirty="0"/>
              <a:t>d’ordre: </a:t>
            </a:r>
          </a:p>
          <a:p>
            <a:pPr marL="342900" indent="-342900">
              <a:buFontTx/>
              <a:buChar char="-"/>
            </a:pPr>
            <a:r>
              <a:rPr lang="fr-FR" sz="2000" dirty="0"/>
              <a:t>Des guichets et des services téléphoniques, accessibles et de qualité, dans les services d’intérêt général.</a:t>
            </a:r>
          </a:p>
          <a:p>
            <a:pPr marL="342900" indent="-342900">
              <a:buFontTx/>
              <a:buChar char="-"/>
            </a:pPr>
            <a:r>
              <a:rPr lang="fr-FR" sz="2000" dirty="0"/>
              <a:t>Un large débat public sur la place du numérique.</a:t>
            </a:r>
          </a:p>
          <a:p>
            <a:pPr marL="342900" indent="-342900">
              <a:buFontTx/>
              <a:buChar char="-"/>
            </a:pPr>
            <a:r>
              <a:rPr lang="fr-FR" sz="2000" dirty="0" smtClean="0"/>
              <a:t>Un </a:t>
            </a:r>
            <a:r>
              <a:rPr lang="fr-FR" sz="2000" dirty="0"/>
              <a:t>moratoire sur la </a:t>
            </a:r>
            <a:r>
              <a:rPr lang="fr-FR" sz="2000" dirty="0" smtClean="0"/>
              <a:t>numérisation des services d’intérêt général.</a:t>
            </a:r>
            <a:endParaRPr lang="fr-FR" sz="2000" dirty="0"/>
          </a:p>
          <a:p>
            <a:endParaRPr lang="fr-FR" sz="2000" dirty="0"/>
          </a:p>
          <a:p>
            <a:pPr marL="285750" indent="-285750">
              <a:buFont typeface="Wingdings" panose="05000000000000000000" pitchFamily="2" charset="2"/>
              <a:buChar char="Ø"/>
            </a:pPr>
            <a:r>
              <a:rPr lang="fr-FR" sz="2000" b="1" dirty="0" smtClean="0"/>
              <a:t>Stratégie:</a:t>
            </a:r>
          </a:p>
          <a:p>
            <a:r>
              <a:rPr lang="fr-BE" sz="2000" dirty="0"/>
              <a:t>C</a:t>
            </a:r>
            <a:r>
              <a:rPr lang="fr-BE" sz="2000" dirty="0" smtClean="0"/>
              <a:t>ontinuer </a:t>
            </a:r>
            <a:r>
              <a:rPr lang="fr-BE" sz="2000" dirty="0"/>
              <a:t>à mobiliser la population dans des actions collectives pour faire pression sur le monde politique et les services numérisés. </a:t>
            </a:r>
            <a:endParaRPr lang="fr-FR" sz="2000" dirty="0" smtClean="0"/>
          </a:p>
          <a:p>
            <a:pPr marL="285750" indent="-285750">
              <a:buFont typeface="Wingdings" panose="05000000000000000000" pitchFamily="2" charset="2"/>
              <a:buChar char="Ø"/>
            </a:pPr>
            <a:endParaRPr lang="fr-FR" sz="2000" dirty="0"/>
          </a:p>
          <a:p>
            <a:endParaRPr lang="fr-FR" sz="2000" dirty="0"/>
          </a:p>
        </p:txBody>
      </p:sp>
    </p:spTree>
    <p:extLst>
      <p:ext uri="{BB962C8B-B14F-4D97-AF65-F5344CB8AC3E}">
        <p14:creationId xmlns:p14="http://schemas.microsoft.com/office/powerpoint/2010/main" val="25665916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1177</Words>
  <Application>Microsoft Office PowerPoint</Application>
  <PresentationFormat>Grand écran</PresentationFormat>
  <Paragraphs>195</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Montserrat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iria</dc:creator>
  <cp:lastModifiedBy>Daniel Flinker</cp:lastModifiedBy>
  <cp:revision>85</cp:revision>
  <cp:lastPrinted>2024-02-26T12:29:16Z</cp:lastPrinted>
  <dcterms:created xsi:type="dcterms:W3CDTF">2023-10-06T12:08:46Z</dcterms:created>
  <dcterms:modified xsi:type="dcterms:W3CDTF">2024-02-27T14:57:45Z</dcterms:modified>
</cp:coreProperties>
</file>